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6"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97" r:id="rId17"/>
    <p:sldId id="272" r:id="rId18"/>
    <p:sldId id="273" r:id="rId19"/>
    <p:sldId id="274" r:id="rId20"/>
    <p:sldId id="276" r:id="rId21"/>
    <p:sldId id="277" r:id="rId22"/>
    <p:sldId id="278" r:id="rId23"/>
    <p:sldId id="279" r:id="rId24"/>
    <p:sldId id="280" r:id="rId25"/>
    <p:sldId id="281" r:id="rId26"/>
    <p:sldId id="282" r:id="rId27"/>
    <p:sldId id="285" r:id="rId28"/>
    <p:sldId id="288" r:id="rId29"/>
    <p:sldId id="283" r:id="rId30"/>
    <p:sldId id="284" r:id="rId31"/>
    <p:sldId id="289" r:id="rId32"/>
    <p:sldId id="290" r:id="rId33"/>
    <p:sldId id="29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660"/>
  </p:normalViewPr>
  <p:slideViewPr>
    <p:cSldViewPr snapToGrid="0">
      <p:cViewPr varScale="1">
        <p:scale>
          <a:sx n="82" d="100"/>
          <a:sy n="82" d="100"/>
        </p:scale>
        <p:origin x="9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635D43-27FE-4096-904E-D52D3FB3935B}"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5ABE655C-C789-46FD-AE75-A171B59AEEDF}" type="slidenum">
              <a:rPr lang="en-US" smtClean="0"/>
              <a:t>‹#›</a:t>
            </a:fld>
            <a:endParaRPr lang="en-US" dirty="0"/>
          </a:p>
        </p:txBody>
      </p:sp>
    </p:spTree>
    <p:extLst>
      <p:ext uri="{BB962C8B-B14F-4D97-AF65-F5344CB8AC3E}">
        <p14:creationId xmlns:p14="http://schemas.microsoft.com/office/powerpoint/2010/main" val="258456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635D43-27FE-4096-904E-D52D3FB3935B}" type="datetimeFigureOut">
              <a:rPr lang="en-US" smtClean="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5ABE655C-C789-46FD-AE75-A171B59AEEDF}" type="slidenum">
              <a:rPr lang="en-US" smtClean="0"/>
              <a:t>‹#›</a:t>
            </a:fld>
            <a:endParaRPr lang="en-US" dirty="0"/>
          </a:p>
        </p:txBody>
      </p:sp>
    </p:spTree>
    <p:extLst>
      <p:ext uri="{BB962C8B-B14F-4D97-AF65-F5344CB8AC3E}">
        <p14:creationId xmlns:p14="http://schemas.microsoft.com/office/powerpoint/2010/main" val="149383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635D43-27FE-4096-904E-D52D3FB3935B}" type="datetimeFigureOut">
              <a:rPr lang="en-US" smtClean="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5ABE655C-C789-46FD-AE75-A171B59AEEDF}" type="slidenum">
              <a:rPr lang="en-US" smtClean="0"/>
              <a:t>‹#›</a:t>
            </a:fld>
            <a:endParaRPr lang="en-US" dirty="0"/>
          </a:p>
        </p:txBody>
      </p:sp>
    </p:spTree>
    <p:extLst>
      <p:ext uri="{BB962C8B-B14F-4D97-AF65-F5344CB8AC3E}">
        <p14:creationId xmlns:p14="http://schemas.microsoft.com/office/powerpoint/2010/main" val="4009648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635D43-27FE-4096-904E-D52D3FB3935B}" type="datetimeFigureOut">
              <a:rPr lang="en-US" smtClean="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5ABE655C-C789-46FD-AE75-A171B59AEEDF}"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545070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635D43-27FE-4096-904E-D52D3FB3935B}" type="datetimeFigureOut">
              <a:rPr lang="en-US" smtClean="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5ABE655C-C789-46FD-AE75-A171B59AEEDF}" type="slidenum">
              <a:rPr lang="en-US" smtClean="0"/>
              <a:t>‹#›</a:t>
            </a:fld>
            <a:endParaRPr lang="en-US" dirty="0"/>
          </a:p>
        </p:txBody>
      </p:sp>
    </p:spTree>
    <p:extLst>
      <p:ext uri="{BB962C8B-B14F-4D97-AF65-F5344CB8AC3E}">
        <p14:creationId xmlns:p14="http://schemas.microsoft.com/office/powerpoint/2010/main" val="3163695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A635D43-27FE-4096-904E-D52D3FB3935B}" type="datetimeFigureOut">
              <a:rPr lang="en-US" smtClean="0"/>
              <a:t>10/21/2021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BE655C-C789-46FD-AE75-A171B59AEEDF}" type="slidenum">
              <a:rPr lang="en-US" smtClean="0"/>
              <a:t>‹#›</a:t>
            </a:fld>
            <a:endParaRPr lang="en-US" dirty="0"/>
          </a:p>
        </p:txBody>
      </p:sp>
    </p:spTree>
    <p:extLst>
      <p:ext uri="{BB962C8B-B14F-4D97-AF65-F5344CB8AC3E}">
        <p14:creationId xmlns:p14="http://schemas.microsoft.com/office/powerpoint/2010/main" val="3119297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A635D43-27FE-4096-904E-D52D3FB3935B}" type="datetimeFigureOut">
              <a:rPr lang="en-US" smtClean="0"/>
              <a:t>10/21/2021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BE655C-C789-46FD-AE75-A171B59AEEDF}" type="slidenum">
              <a:rPr lang="en-US" smtClean="0"/>
              <a:t>‹#›</a:t>
            </a:fld>
            <a:endParaRPr lang="en-US" dirty="0"/>
          </a:p>
        </p:txBody>
      </p:sp>
    </p:spTree>
    <p:extLst>
      <p:ext uri="{BB962C8B-B14F-4D97-AF65-F5344CB8AC3E}">
        <p14:creationId xmlns:p14="http://schemas.microsoft.com/office/powerpoint/2010/main" val="2595681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35D43-27FE-4096-904E-D52D3FB3935B}"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BE655C-C789-46FD-AE75-A171B59AEEDF}" type="slidenum">
              <a:rPr lang="en-US" smtClean="0"/>
              <a:t>‹#›</a:t>
            </a:fld>
            <a:endParaRPr lang="en-US" dirty="0"/>
          </a:p>
        </p:txBody>
      </p:sp>
    </p:spTree>
    <p:extLst>
      <p:ext uri="{BB962C8B-B14F-4D97-AF65-F5344CB8AC3E}">
        <p14:creationId xmlns:p14="http://schemas.microsoft.com/office/powerpoint/2010/main" val="1823315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A635D43-27FE-4096-904E-D52D3FB3935B}" type="datetimeFigureOut">
              <a:rPr lang="en-US" smtClean="0"/>
              <a:t>10/21/2021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ABE655C-C789-46FD-AE75-A171B59AEEDF}" type="slidenum">
              <a:rPr lang="en-US" smtClean="0"/>
              <a:t>‹#›</a:t>
            </a:fld>
            <a:endParaRPr lang="en-US" dirty="0"/>
          </a:p>
        </p:txBody>
      </p:sp>
    </p:spTree>
    <p:extLst>
      <p:ext uri="{BB962C8B-B14F-4D97-AF65-F5344CB8AC3E}">
        <p14:creationId xmlns:p14="http://schemas.microsoft.com/office/powerpoint/2010/main" val="352240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35D43-27FE-4096-904E-D52D3FB3935B}"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BE655C-C789-46FD-AE75-A171B59AEEDF}" type="slidenum">
              <a:rPr lang="en-US" smtClean="0"/>
              <a:t>‹#›</a:t>
            </a:fld>
            <a:endParaRPr lang="en-US" dirty="0"/>
          </a:p>
        </p:txBody>
      </p:sp>
    </p:spTree>
    <p:extLst>
      <p:ext uri="{BB962C8B-B14F-4D97-AF65-F5344CB8AC3E}">
        <p14:creationId xmlns:p14="http://schemas.microsoft.com/office/powerpoint/2010/main" val="114893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35D43-27FE-4096-904E-D52D3FB3935B}"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5ABE655C-C789-46FD-AE75-A171B59AEEDF}" type="slidenum">
              <a:rPr lang="en-US" smtClean="0"/>
              <a:t>‹#›</a:t>
            </a:fld>
            <a:endParaRPr lang="en-US" dirty="0"/>
          </a:p>
        </p:txBody>
      </p:sp>
    </p:spTree>
    <p:extLst>
      <p:ext uri="{BB962C8B-B14F-4D97-AF65-F5344CB8AC3E}">
        <p14:creationId xmlns:p14="http://schemas.microsoft.com/office/powerpoint/2010/main" val="3630841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635D43-27FE-4096-904E-D52D3FB3935B}" type="datetimeFigureOut">
              <a:rPr lang="en-US" smtClean="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BE655C-C789-46FD-AE75-A171B59AEEDF}" type="slidenum">
              <a:rPr lang="en-US" smtClean="0"/>
              <a:t>‹#›</a:t>
            </a:fld>
            <a:endParaRPr lang="en-US" dirty="0"/>
          </a:p>
        </p:txBody>
      </p:sp>
    </p:spTree>
    <p:extLst>
      <p:ext uri="{BB962C8B-B14F-4D97-AF65-F5344CB8AC3E}">
        <p14:creationId xmlns:p14="http://schemas.microsoft.com/office/powerpoint/2010/main" val="283103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635D43-27FE-4096-904E-D52D3FB3935B}" type="datetimeFigureOut">
              <a:rPr lang="en-US" smtClean="0"/>
              <a:t>10/21/2021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BE655C-C789-46FD-AE75-A171B59AEEDF}" type="slidenum">
              <a:rPr lang="en-US" smtClean="0"/>
              <a:t>‹#›</a:t>
            </a:fld>
            <a:endParaRPr lang="en-US" dirty="0"/>
          </a:p>
        </p:txBody>
      </p:sp>
    </p:spTree>
    <p:extLst>
      <p:ext uri="{BB962C8B-B14F-4D97-AF65-F5344CB8AC3E}">
        <p14:creationId xmlns:p14="http://schemas.microsoft.com/office/powerpoint/2010/main" val="491171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635D43-27FE-4096-904E-D52D3FB3935B}" type="datetimeFigureOut">
              <a:rPr lang="en-US" smtClean="0"/>
              <a:t>10/21/2021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BE655C-C789-46FD-AE75-A171B59AEEDF}" type="slidenum">
              <a:rPr lang="en-US" smtClean="0"/>
              <a:t>‹#›</a:t>
            </a:fld>
            <a:endParaRPr lang="en-US" dirty="0"/>
          </a:p>
        </p:txBody>
      </p:sp>
    </p:spTree>
    <p:extLst>
      <p:ext uri="{BB962C8B-B14F-4D97-AF65-F5344CB8AC3E}">
        <p14:creationId xmlns:p14="http://schemas.microsoft.com/office/powerpoint/2010/main" val="249624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A635D43-27FE-4096-904E-D52D3FB3935B}" type="datetimeFigureOut">
              <a:rPr lang="en-US" smtClean="0"/>
              <a:t>10/21/2021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BE655C-C789-46FD-AE75-A171B59AEEDF}" type="slidenum">
              <a:rPr lang="en-US" smtClean="0"/>
              <a:t>‹#›</a:t>
            </a:fld>
            <a:endParaRPr lang="en-US" dirty="0"/>
          </a:p>
        </p:txBody>
      </p:sp>
    </p:spTree>
    <p:extLst>
      <p:ext uri="{BB962C8B-B14F-4D97-AF65-F5344CB8AC3E}">
        <p14:creationId xmlns:p14="http://schemas.microsoft.com/office/powerpoint/2010/main" val="32968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635D43-27FE-4096-904E-D52D3FB3935B}" type="datetimeFigureOut">
              <a:rPr lang="en-US" smtClean="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BE655C-C789-46FD-AE75-A171B59AEEDF}" type="slidenum">
              <a:rPr lang="en-US" smtClean="0"/>
              <a:t>‹#›</a:t>
            </a:fld>
            <a:endParaRPr lang="en-US" dirty="0"/>
          </a:p>
        </p:txBody>
      </p:sp>
    </p:spTree>
    <p:extLst>
      <p:ext uri="{BB962C8B-B14F-4D97-AF65-F5344CB8AC3E}">
        <p14:creationId xmlns:p14="http://schemas.microsoft.com/office/powerpoint/2010/main" val="3006046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635D43-27FE-4096-904E-D52D3FB3935B}" type="datetimeFigureOut">
              <a:rPr lang="en-US" smtClean="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BE655C-C789-46FD-AE75-A171B59AEEDF}" type="slidenum">
              <a:rPr lang="en-US" smtClean="0"/>
              <a:t>‹#›</a:t>
            </a:fld>
            <a:endParaRPr lang="en-US" dirty="0"/>
          </a:p>
        </p:txBody>
      </p:sp>
    </p:spTree>
    <p:extLst>
      <p:ext uri="{BB962C8B-B14F-4D97-AF65-F5344CB8AC3E}">
        <p14:creationId xmlns:p14="http://schemas.microsoft.com/office/powerpoint/2010/main" val="229346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A635D43-27FE-4096-904E-D52D3FB3935B}" type="datetimeFigureOut">
              <a:rPr lang="en-US" smtClean="0"/>
              <a:t>10/21/2021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ABE655C-C789-46FD-AE75-A171B59AEEDF}" type="slidenum">
              <a:rPr lang="en-US" smtClean="0"/>
              <a:t>‹#›</a:t>
            </a:fld>
            <a:endParaRPr lang="en-US" dirty="0"/>
          </a:p>
        </p:txBody>
      </p:sp>
    </p:spTree>
    <p:extLst>
      <p:ext uri="{BB962C8B-B14F-4D97-AF65-F5344CB8AC3E}">
        <p14:creationId xmlns:p14="http://schemas.microsoft.com/office/powerpoint/2010/main" val="30338258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pr.fmcsa.dot.gov/Provider" TargetMode="External"/><Relationship Id="rId2" Type="http://schemas.openxmlformats.org/officeDocument/2006/relationships/hyperlink" Target="https://tpr.fmcsa.dot.gov/"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tpr.fmcsa.dot.gov/Contac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fif"/></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pr.fmcsa.dot.go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pr.fmcsa.dot.gov/DeveloperToolki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ecfr.gov/cgi-bin/retrieveECFR?gp=1&amp;ty=HTML&amp;h=L&amp;mc=true&amp;=PART&amp;n=pt49.5.380#ap49.5.380_1725.a" TargetMode="External"/><Relationship Id="rId7" Type="http://schemas.openxmlformats.org/officeDocument/2006/relationships/hyperlink" Target="https://www.ecfr.gov/cgi-bin/retrieveECFR?gp=1&amp;ty=HTML&amp;h=L&amp;mc=true&amp;=PART&amp;n=pt49.5.380#se49.5.380_1725" TargetMode="External"/><Relationship Id="rId2" Type="http://schemas.openxmlformats.org/officeDocument/2006/relationships/hyperlink" Target="https://www.ecfr.gov/cgi-bin/retrieveECFR?gp=1&amp;ty=HTML&amp;h=L&amp;mc=true&amp;=PART&amp;n=pt49.5.380#se49.5.380_1703" TargetMode="External"/><Relationship Id="rId1" Type="http://schemas.openxmlformats.org/officeDocument/2006/relationships/slideLayout" Target="../slideLayouts/slideLayout2.xml"/><Relationship Id="rId6" Type="http://schemas.openxmlformats.org/officeDocument/2006/relationships/hyperlink" Target="https://www.ecfr.gov/cgi-bin/retrieveECFR?gp=1&amp;ty=HTML&amp;h=L&amp;mc=true&amp;=PART&amp;n=pt49.5.380#se49.5.380_1713" TargetMode="External"/><Relationship Id="rId5" Type="http://schemas.openxmlformats.org/officeDocument/2006/relationships/hyperlink" Target="https://www.ecfr.gov/cgi-bin/retrieveECFR?gp=1&amp;ty=HTML&amp;h=L&amp;mc=true&amp;=PART&amp;n=pt49.5.380#se49.5.380_1711" TargetMode="External"/><Relationship Id="rId4" Type="http://schemas.openxmlformats.org/officeDocument/2006/relationships/hyperlink" Target="https://www.ecfr.gov/cgi-bin/retrieveECFR?gp=1&amp;ty=HTML&amp;h=L&amp;mc=true&amp;=PART&amp;n=pt49.5.380#se49.5.380_1709"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0156-65DC-46C6-B662-38D73CFFBE03}"/>
              </a:ext>
            </a:extLst>
          </p:cNvPr>
          <p:cNvSpPr>
            <a:spLocks noGrp="1"/>
          </p:cNvSpPr>
          <p:nvPr>
            <p:ph type="title"/>
          </p:nvPr>
        </p:nvSpPr>
        <p:spPr>
          <a:xfrm>
            <a:off x="8803532" y="2558643"/>
            <a:ext cx="3388468" cy="3610042"/>
          </a:xfrm>
        </p:spPr>
        <p:txBody>
          <a:bodyPr vert="horz" lIns="91440" tIns="45720" rIns="91440" bIns="45720" rtlCol="0" anchor="ctr">
            <a:normAutofit/>
          </a:bodyPr>
          <a:lstStyle/>
          <a:p>
            <a:pPr algn="ctr"/>
            <a:r>
              <a:rPr lang="en-US" dirty="0">
                <a:solidFill>
                  <a:srgbClr val="FFFFFF"/>
                </a:solidFill>
                <a:latin typeface="Algerian" panose="04020705040A02060702" pitchFamily="82" charset="0"/>
              </a:rPr>
              <a:t>Entry Level Driver Training Information</a:t>
            </a:r>
            <a:br>
              <a:rPr lang="en-US" sz="3200" dirty="0">
                <a:solidFill>
                  <a:srgbClr val="FFFFFF"/>
                </a:solidFill>
                <a:latin typeface="Algerian" panose="04020705040A02060702" pitchFamily="82" charset="0"/>
              </a:rPr>
            </a:br>
            <a:br>
              <a:rPr lang="en-US" sz="3600" dirty="0">
                <a:solidFill>
                  <a:srgbClr val="FFFFFF"/>
                </a:solidFill>
                <a:latin typeface="Algerian" panose="04020705040A02060702" pitchFamily="82" charset="0"/>
              </a:rPr>
            </a:br>
            <a:endParaRPr lang="en-US" sz="3600" dirty="0">
              <a:solidFill>
                <a:srgbClr val="FFFFFF"/>
              </a:solidFill>
              <a:latin typeface="Algerian" panose="04020705040A02060702" pitchFamily="82" charset="0"/>
            </a:endParaRPr>
          </a:p>
        </p:txBody>
      </p:sp>
      <p:pic>
        <p:nvPicPr>
          <p:cNvPr id="9" name="Content Placeholder 8" descr="A field of sunflowers&#10;&#10;Description automatically generated">
            <a:extLst>
              <a:ext uri="{FF2B5EF4-FFF2-40B4-BE49-F238E27FC236}">
                <a16:creationId xmlns:a16="http://schemas.microsoft.com/office/drawing/2014/main" id="{13642D74-BE0C-4051-A593-467824D3AA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552" y="2128188"/>
            <a:ext cx="8120979" cy="4504933"/>
          </a:xfrm>
        </p:spPr>
      </p:pic>
      <p:sp>
        <p:nvSpPr>
          <p:cNvPr id="3" name="TextBox 2">
            <a:extLst>
              <a:ext uri="{FF2B5EF4-FFF2-40B4-BE49-F238E27FC236}">
                <a16:creationId xmlns:a16="http://schemas.microsoft.com/office/drawing/2014/main" id="{97D8819B-059F-4CE7-9B0B-792186AADDCE}"/>
              </a:ext>
            </a:extLst>
          </p:cNvPr>
          <p:cNvSpPr txBox="1"/>
          <p:nvPr/>
        </p:nvSpPr>
        <p:spPr>
          <a:xfrm>
            <a:off x="1596207" y="744246"/>
            <a:ext cx="6753034" cy="923330"/>
          </a:xfrm>
          <a:prstGeom prst="rect">
            <a:avLst/>
          </a:prstGeom>
          <a:noFill/>
        </p:spPr>
        <p:txBody>
          <a:bodyPr wrap="square" rtlCol="0">
            <a:spAutoFit/>
          </a:bodyPr>
          <a:lstStyle/>
          <a:p>
            <a:r>
              <a:rPr lang="en-US" sz="5400" b="1" dirty="0">
                <a:solidFill>
                  <a:srgbClr val="FFFFFF"/>
                </a:solidFill>
                <a:latin typeface="Algerian" panose="04020705040A02060702" pitchFamily="82" charset="0"/>
              </a:rPr>
              <a:t>State of Kansas</a:t>
            </a:r>
            <a:endParaRPr lang="en-US" sz="5400" b="1" dirty="0"/>
          </a:p>
        </p:txBody>
      </p:sp>
      <p:pic>
        <p:nvPicPr>
          <p:cNvPr id="4" name="Picture 3">
            <a:extLst>
              <a:ext uri="{FF2B5EF4-FFF2-40B4-BE49-F238E27FC236}">
                <a16:creationId xmlns:a16="http://schemas.microsoft.com/office/drawing/2014/main" id="{6A1B1DA6-5328-4A81-81DB-7E82E7641197}"/>
              </a:ext>
            </a:extLst>
          </p:cNvPr>
          <p:cNvPicPr>
            <a:picLocks noChangeAspect="1"/>
          </p:cNvPicPr>
          <p:nvPr/>
        </p:nvPicPr>
        <p:blipFill>
          <a:blip r:embed="rId3"/>
          <a:stretch>
            <a:fillRect/>
          </a:stretch>
        </p:blipFill>
        <p:spPr>
          <a:xfrm>
            <a:off x="10528183" y="612396"/>
            <a:ext cx="1663817" cy="1377092"/>
          </a:xfrm>
          <a:prstGeom prst="rect">
            <a:avLst/>
          </a:prstGeom>
        </p:spPr>
      </p:pic>
    </p:spTree>
    <p:extLst>
      <p:ext uri="{BB962C8B-B14F-4D97-AF65-F5344CB8AC3E}">
        <p14:creationId xmlns:p14="http://schemas.microsoft.com/office/powerpoint/2010/main" val="4202963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288ED-1CD9-47DB-A2E5-F1010535F1B8}"/>
              </a:ext>
            </a:extLst>
          </p:cNvPr>
          <p:cNvSpPr>
            <a:spLocks noGrp="1"/>
          </p:cNvSpPr>
          <p:nvPr>
            <p:ph type="title"/>
          </p:nvPr>
        </p:nvSpPr>
        <p:spPr/>
        <p:txBody>
          <a:bodyPr/>
          <a:lstStyle/>
          <a:p>
            <a:pPr algn="ctr"/>
            <a:r>
              <a:rPr lang="en-US" dirty="0"/>
              <a:t>Driver certification information submitted to the Registry will include:</a:t>
            </a:r>
          </a:p>
        </p:txBody>
      </p:sp>
      <p:sp>
        <p:nvSpPr>
          <p:cNvPr id="3" name="Content Placeholder 2">
            <a:extLst>
              <a:ext uri="{FF2B5EF4-FFF2-40B4-BE49-F238E27FC236}">
                <a16:creationId xmlns:a16="http://schemas.microsoft.com/office/drawing/2014/main" id="{CAE69C10-98E8-4A2E-B1DE-CACA5EF3CA45}"/>
              </a:ext>
            </a:extLst>
          </p:cNvPr>
          <p:cNvSpPr>
            <a:spLocks noGrp="1"/>
          </p:cNvSpPr>
          <p:nvPr>
            <p:ph idx="1"/>
          </p:nvPr>
        </p:nvSpPr>
        <p:spPr/>
        <p:txBody>
          <a:bodyPr>
            <a:normAutofit lnSpcReduction="10000"/>
          </a:bodyPr>
          <a:lstStyle/>
          <a:p>
            <a:r>
              <a:rPr lang="en-US" sz="2800" dirty="0">
                <a:latin typeface="Times New Roman" panose="02020603050405020304" pitchFamily="18" charset="0"/>
                <a:cs typeface="Times New Roman" panose="02020603050405020304" pitchFamily="18" charset="0"/>
              </a:rPr>
              <a:t>Driver-trainee name, date of birth, and license/permit number and State of issuance </a:t>
            </a:r>
          </a:p>
          <a:p>
            <a:r>
              <a:rPr lang="en-US" sz="2800" dirty="0">
                <a:latin typeface="Times New Roman" panose="02020603050405020304" pitchFamily="18" charset="0"/>
                <a:cs typeface="Times New Roman" panose="02020603050405020304" pitchFamily="18" charset="0"/>
              </a:rPr>
              <a:t>CDL class/endorsement and type of training completed (behind-the-wheel or theory 2) </a:t>
            </a:r>
          </a:p>
          <a:p>
            <a:r>
              <a:rPr lang="en-US" sz="2800" dirty="0">
                <a:latin typeface="Times New Roman" panose="02020603050405020304" pitchFamily="18" charset="0"/>
                <a:cs typeface="Times New Roman" panose="02020603050405020304" pitchFamily="18" charset="0"/>
              </a:rPr>
              <a:t>Total number of clock hours spent behind-the-wheel (BTW) (if applicable) </a:t>
            </a:r>
          </a:p>
          <a:p>
            <a:r>
              <a:rPr lang="en-US" sz="2800" dirty="0">
                <a:latin typeface="Times New Roman" panose="02020603050405020304" pitchFamily="18" charset="0"/>
                <a:cs typeface="Times New Roman" panose="02020603050405020304" pitchFamily="18" charset="0"/>
              </a:rPr>
              <a:t>Training provider name, location, and TPR ID number </a:t>
            </a:r>
          </a:p>
          <a:p>
            <a:r>
              <a:rPr lang="en-US" sz="2800" dirty="0">
                <a:latin typeface="Times New Roman" panose="02020603050405020304" pitchFamily="18" charset="0"/>
                <a:cs typeface="Times New Roman" panose="02020603050405020304" pitchFamily="18" charset="0"/>
              </a:rPr>
              <a:t>Date of successful completion of training</a:t>
            </a:r>
          </a:p>
          <a:p>
            <a:endParaRPr lang="en-US" dirty="0"/>
          </a:p>
        </p:txBody>
      </p:sp>
      <p:pic>
        <p:nvPicPr>
          <p:cNvPr id="4" name="Picture 3">
            <a:extLst>
              <a:ext uri="{FF2B5EF4-FFF2-40B4-BE49-F238E27FC236}">
                <a16:creationId xmlns:a16="http://schemas.microsoft.com/office/drawing/2014/main" id="{BE56AB3F-82F4-425C-A48F-CE11C6DBDEFE}"/>
              </a:ext>
            </a:extLst>
          </p:cNvPr>
          <p:cNvPicPr>
            <a:picLocks noChangeAspect="1"/>
          </p:cNvPicPr>
          <p:nvPr/>
        </p:nvPicPr>
        <p:blipFill>
          <a:blip r:embed="rId2"/>
          <a:stretch>
            <a:fillRect/>
          </a:stretch>
        </p:blipFill>
        <p:spPr>
          <a:xfrm>
            <a:off x="10564238" y="603115"/>
            <a:ext cx="1627762" cy="1400783"/>
          </a:xfrm>
          <a:prstGeom prst="rect">
            <a:avLst/>
          </a:prstGeom>
        </p:spPr>
      </p:pic>
    </p:spTree>
    <p:extLst>
      <p:ext uri="{BB962C8B-B14F-4D97-AF65-F5344CB8AC3E}">
        <p14:creationId xmlns:p14="http://schemas.microsoft.com/office/powerpoint/2010/main" val="166564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CB75F-596D-4D7C-AAE2-4D02DC10AA50}"/>
              </a:ext>
            </a:extLst>
          </p:cNvPr>
          <p:cNvSpPr>
            <a:spLocks noGrp="1"/>
          </p:cNvSpPr>
          <p:nvPr>
            <p:ph type="title"/>
          </p:nvPr>
        </p:nvSpPr>
        <p:spPr/>
        <p:txBody>
          <a:bodyPr/>
          <a:lstStyle/>
          <a:p>
            <a:pPr algn="ctr"/>
            <a:r>
              <a:rPr lang="en-US" dirty="0"/>
              <a:t>Important Links for ELDT </a:t>
            </a:r>
          </a:p>
        </p:txBody>
      </p:sp>
      <p:sp>
        <p:nvSpPr>
          <p:cNvPr id="3" name="Content Placeholder 2">
            <a:extLst>
              <a:ext uri="{FF2B5EF4-FFF2-40B4-BE49-F238E27FC236}">
                <a16:creationId xmlns:a16="http://schemas.microsoft.com/office/drawing/2014/main" id="{C4EE1087-CE13-43A0-9C16-C2567339B3F5}"/>
              </a:ext>
            </a:extLst>
          </p:cNvPr>
          <p:cNvSpPr>
            <a:spLocks noGrp="1"/>
          </p:cNvSpPr>
          <p:nvPr>
            <p:ph idx="1"/>
          </p:nvPr>
        </p:nvSpPr>
        <p:spPr>
          <a:xfrm>
            <a:off x="680321" y="2366056"/>
            <a:ext cx="9613861" cy="3599316"/>
          </a:xfrm>
        </p:spPr>
        <p:txBody>
          <a:bodyPr/>
          <a:lstStyle/>
          <a:p>
            <a:r>
              <a:rPr lang="en-US" sz="2800" dirty="0">
                <a:latin typeface="Times New Roman" panose="02020603050405020304" pitchFamily="18" charset="0"/>
                <a:cs typeface="Times New Roman" panose="02020603050405020304" pitchFamily="18" charset="0"/>
              </a:rPr>
              <a:t>Main Page for Training Provider Registry</a:t>
            </a:r>
          </a:p>
          <a:p>
            <a:pPr marL="0" indent="0" algn="ctr">
              <a:buNone/>
            </a:pPr>
            <a:r>
              <a:rPr lang="en-US" sz="2800" u="sng" dirty="0">
                <a:latin typeface="Times New Roman" panose="02020603050405020304" pitchFamily="18" charset="0"/>
                <a:cs typeface="Times New Roman" panose="02020603050405020304" pitchFamily="18" charset="0"/>
                <a:hlinkClick r:id="rId2"/>
              </a:rPr>
              <a:t>https://tpr.fmcsa.dot.gov/</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Main Page for Training Providers </a:t>
            </a:r>
          </a:p>
          <a:p>
            <a:pPr marL="0" indent="0" algn="ctr">
              <a:buNone/>
            </a:pPr>
            <a:r>
              <a:rPr lang="en-US" sz="2800" u="sng" dirty="0">
                <a:latin typeface="Times New Roman" panose="02020603050405020304" pitchFamily="18" charset="0"/>
                <a:cs typeface="Times New Roman" panose="02020603050405020304" pitchFamily="18" charset="0"/>
                <a:hlinkClick r:id="rId3"/>
              </a:rPr>
              <a:t>https://tpr.fmcsa.dot.gov/Provider</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Contact information for questions regarding ELDT</a:t>
            </a:r>
          </a:p>
          <a:p>
            <a:pPr marL="0" indent="0" algn="ctr">
              <a:buNone/>
            </a:pPr>
            <a:r>
              <a:rPr lang="en-US" sz="2800" u="sng" dirty="0">
                <a:latin typeface="Times New Roman" panose="02020603050405020304" pitchFamily="18" charset="0"/>
                <a:cs typeface="Times New Roman" panose="02020603050405020304" pitchFamily="18" charset="0"/>
                <a:hlinkClick r:id="rId4"/>
              </a:rPr>
              <a:t>https://tpr.fmcsa.dot.gov/Contact</a:t>
            </a:r>
            <a:r>
              <a:rPr lang="en-US" sz="2800" dirty="0">
                <a:latin typeface="Times New Roman" panose="02020603050405020304" pitchFamily="18" charset="0"/>
                <a:cs typeface="Times New Roman" panose="02020603050405020304" pitchFamily="18" charset="0"/>
              </a:rPr>
              <a:t> </a:t>
            </a:r>
          </a:p>
          <a:p>
            <a:endParaRPr lang="en-US" dirty="0"/>
          </a:p>
        </p:txBody>
      </p:sp>
      <p:pic>
        <p:nvPicPr>
          <p:cNvPr id="4" name="Picture 3">
            <a:extLst>
              <a:ext uri="{FF2B5EF4-FFF2-40B4-BE49-F238E27FC236}">
                <a16:creationId xmlns:a16="http://schemas.microsoft.com/office/drawing/2014/main" id="{3B841CD3-70CE-49B0-A704-F70A46045C96}"/>
              </a:ext>
            </a:extLst>
          </p:cNvPr>
          <p:cNvPicPr>
            <a:picLocks noChangeAspect="1"/>
          </p:cNvPicPr>
          <p:nvPr/>
        </p:nvPicPr>
        <p:blipFill>
          <a:blip r:embed="rId5"/>
          <a:stretch>
            <a:fillRect/>
          </a:stretch>
        </p:blipFill>
        <p:spPr>
          <a:xfrm>
            <a:off x="10573966" y="602401"/>
            <a:ext cx="1618034" cy="1391769"/>
          </a:xfrm>
          <a:prstGeom prst="rect">
            <a:avLst/>
          </a:prstGeom>
        </p:spPr>
      </p:pic>
    </p:spTree>
    <p:extLst>
      <p:ext uri="{BB962C8B-B14F-4D97-AF65-F5344CB8AC3E}">
        <p14:creationId xmlns:p14="http://schemas.microsoft.com/office/powerpoint/2010/main" val="249602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FA5B-B996-48AC-B346-E56EB4B37C99}"/>
              </a:ext>
            </a:extLst>
          </p:cNvPr>
          <p:cNvSpPr>
            <a:spLocks noGrp="1"/>
          </p:cNvSpPr>
          <p:nvPr>
            <p:ph type="title"/>
          </p:nvPr>
        </p:nvSpPr>
        <p:spPr/>
        <p:txBody>
          <a:bodyPr/>
          <a:lstStyle/>
          <a:p>
            <a:pPr algn="ctr"/>
            <a:r>
              <a:rPr lang="en-US" dirty="0"/>
              <a:t>ELDT applies to:</a:t>
            </a:r>
          </a:p>
        </p:txBody>
      </p:sp>
      <p:sp>
        <p:nvSpPr>
          <p:cNvPr id="3" name="Content Placeholder 2">
            <a:extLst>
              <a:ext uri="{FF2B5EF4-FFF2-40B4-BE49-F238E27FC236}">
                <a16:creationId xmlns:a16="http://schemas.microsoft.com/office/drawing/2014/main" id="{1C45EAA4-2C56-43FC-862D-2BFDFBA44D07}"/>
              </a:ext>
            </a:extLst>
          </p:cNvPr>
          <p:cNvSpPr>
            <a:spLocks noGrp="1"/>
          </p:cNvSpPr>
          <p:nvPr>
            <p:ph idx="1"/>
          </p:nvPr>
        </p:nvSpPr>
        <p:spPr/>
        <p:txBody>
          <a:bodyPr>
            <a:normAutofit fontScale="92500" lnSpcReduction="10000"/>
          </a:bodyPr>
          <a:lstStyle/>
          <a:p>
            <a:pPr marL="0" indent="0">
              <a:buNone/>
            </a:pPr>
            <a:r>
              <a:rPr lang="en-US" sz="3000" dirty="0">
                <a:latin typeface="Times New Roman" panose="02020603050405020304" pitchFamily="18" charset="0"/>
                <a:cs typeface="Times New Roman" panose="02020603050405020304" pitchFamily="18" charset="0"/>
              </a:rPr>
              <a:t>Individuals:</a:t>
            </a:r>
          </a:p>
          <a:p>
            <a:r>
              <a:rPr lang="en-US" sz="3000" dirty="0">
                <a:latin typeface="Times New Roman" panose="02020603050405020304" pitchFamily="18" charset="0"/>
                <a:cs typeface="Times New Roman" panose="02020603050405020304" pitchFamily="18" charset="0"/>
              </a:rPr>
              <a:t>Applying for their </a:t>
            </a:r>
            <a:r>
              <a:rPr lang="en-US" sz="3000" b="1" u="sng" dirty="0">
                <a:latin typeface="Times New Roman" panose="02020603050405020304" pitchFamily="18" charset="0"/>
                <a:cs typeface="Times New Roman" panose="02020603050405020304" pitchFamily="18" charset="0"/>
              </a:rPr>
              <a:t>initial</a:t>
            </a:r>
            <a:r>
              <a:rPr lang="en-US" sz="3000" dirty="0">
                <a:latin typeface="Times New Roman" panose="02020603050405020304" pitchFamily="18" charset="0"/>
                <a:cs typeface="Times New Roman" panose="02020603050405020304" pitchFamily="18" charset="0"/>
              </a:rPr>
              <a:t> CDL </a:t>
            </a:r>
          </a:p>
          <a:p>
            <a:r>
              <a:rPr lang="en-US" sz="3000" dirty="0">
                <a:latin typeface="Times New Roman" panose="02020603050405020304" pitchFamily="18" charset="0"/>
                <a:cs typeface="Times New Roman" panose="02020603050405020304" pitchFamily="18" charset="0"/>
              </a:rPr>
              <a:t>Upgrading their current CDL </a:t>
            </a:r>
          </a:p>
          <a:p>
            <a:r>
              <a:rPr lang="en-US" sz="3000" dirty="0">
                <a:latin typeface="Times New Roman" panose="02020603050405020304" pitchFamily="18" charset="0"/>
                <a:cs typeface="Times New Roman" panose="02020603050405020304" pitchFamily="18" charset="0"/>
              </a:rPr>
              <a:t>Obtaining first time endorsement(s):</a:t>
            </a:r>
          </a:p>
          <a:p>
            <a:pPr lvl="1"/>
            <a:r>
              <a:rPr lang="en-US" sz="3000" dirty="0">
                <a:latin typeface="Times New Roman" panose="02020603050405020304" pitchFamily="18" charset="0"/>
                <a:cs typeface="Times New Roman" panose="02020603050405020304" pitchFamily="18" charset="0"/>
              </a:rPr>
              <a:t>Passenger, </a:t>
            </a:r>
          </a:p>
          <a:p>
            <a:pPr lvl="1"/>
            <a:r>
              <a:rPr lang="en-US" sz="3000" dirty="0">
                <a:latin typeface="Times New Roman" panose="02020603050405020304" pitchFamily="18" charset="0"/>
                <a:cs typeface="Times New Roman" panose="02020603050405020304" pitchFamily="18" charset="0"/>
              </a:rPr>
              <a:t>School bus, or </a:t>
            </a:r>
          </a:p>
          <a:p>
            <a:pPr lvl="1"/>
            <a:r>
              <a:rPr lang="en-US" sz="3000" dirty="0">
                <a:latin typeface="Times New Roman" panose="02020603050405020304" pitchFamily="18" charset="0"/>
                <a:cs typeface="Times New Roman" panose="02020603050405020304" pitchFamily="18" charset="0"/>
              </a:rPr>
              <a:t>Hazardous materials</a:t>
            </a:r>
          </a:p>
          <a:p>
            <a:r>
              <a:rPr lang="en-US" sz="3000" dirty="0">
                <a:latin typeface="Times New Roman" panose="02020603050405020304" pitchFamily="18" charset="0"/>
                <a:cs typeface="Times New Roman" panose="02020603050405020304" pitchFamily="18" charset="0"/>
              </a:rPr>
              <a:t>Does not apply to anyone who started process prior to 2/7/2022 </a:t>
            </a:r>
          </a:p>
          <a:p>
            <a:endParaRPr lang="en-US" dirty="0"/>
          </a:p>
        </p:txBody>
      </p:sp>
      <p:pic>
        <p:nvPicPr>
          <p:cNvPr id="4" name="Picture 3">
            <a:extLst>
              <a:ext uri="{FF2B5EF4-FFF2-40B4-BE49-F238E27FC236}">
                <a16:creationId xmlns:a16="http://schemas.microsoft.com/office/drawing/2014/main" id="{7D452355-B11C-4FEF-B941-CB41206703A5}"/>
              </a:ext>
            </a:extLst>
          </p:cNvPr>
          <p:cNvPicPr>
            <a:picLocks noChangeAspect="1"/>
          </p:cNvPicPr>
          <p:nvPr/>
        </p:nvPicPr>
        <p:blipFill>
          <a:blip r:embed="rId2"/>
          <a:stretch>
            <a:fillRect/>
          </a:stretch>
        </p:blipFill>
        <p:spPr>
          <a:xfrm>
            <a:off x="10544961" y="570451"/>
            <a:ext cx="1647039" cy="1468074"/>
          </a:xfrm>
          <a:prstGeom prst="rect">
            <a:avLst/>
          </a:prstGeom>
        </p:spPr>
      </p:pic>
    </p:spTree>
    <p:extLst>
      <p:ext uri="{BB962C8B-B14F-4D97-AF65-F5344CB8AC3E}">
        <p14:creationId xmlns:p14="http://schemas.microsoft.com/office/powerpoint/2010/main" val="1973963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0DB0-BBCC-4D04-A7B2-1B96D64F6F20}"/>
              </a:ext>
            </a:extLst>
          </p:cNvPr>
          <p:cNvSpPr>
            <a:spLocks noGrp="1"/>
          </p:cNvSpPr>
          <p:nvPr>
            <p:ph type="title"/>
          </p:nvPr>
        </p:nvSpPr>
        <p:spPr/>
        <p:txBody>
          <a:bodyPr/>
          <a:lstStyle/>
          <a:p>
            <a:pPr algn="ctr"/>
            <a:r>
              <a:rPr lang="en-US" dirty="0"/>
              <a:t>ELDT requirements:</a:t>
            </a:r>
          </a:p>
        </p:txBody>
      </p:sp>
      <p:sp>
        <p:nvSpPr>
          <p:cNvPr id="3" name="Content Placeholder 2">
            <a:extLst>
              <a:ext uri="{FF2B5EF4-FFF2-40B4-BE49-F238E27FC236}">
                <a16:creationId xmlns:a16="http://schemas.microsoft.com/office/drawing/2014/main" id="{9A36D3AE-77B2-428B-A542-4A642755CDB4}"/>
              </a:ext>
            </a:extLst>
          </p:cNvPr>
          <p:cNvSpPr>
            <a:spLocks noGrp="1"/>
          </p:cNvSpPr>
          <p:nvPr>
            <p:ph idx="1"/>
          </p:nvPr>
        </p:nvSpPr>
        <p:spPr/>
        <p:txBody>
          <a:bodyPr>
            <a:normAutofit fontScale="92500" lnSpcReduction="10000"/>
          </a:bodyPr>
          <a:lstStyle/>
          <a:p>
            <a:pPr marL="0" indent="0">
              <a:buNone/>
            </a:pPr>
            <a:r>
              <a:rPr lang="en-US" sz="2800" dirty="0">
                <a:latin typeface="Times New Roman" panose="02020603050405020304" pitchFamily="18" charset="0"/>
                <a:cs typeface="Times New Roman" panose="02020603050405020304" pitchFamily="18" charset="0"/>
              </a:rPr>
              <a:t>Before taking the CDL skills test, an entry-level driver must successfully complete a prescribed program of instruction, including:</a:t>
            </a:r>
          </a:p>
          <a:p>
            <a:pPr marL="0" indent="0">
              <a:buNone/>
            </a:pPr>
            <a:endParaRPr lang="en-US" sz="2800"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Theory 1 (Classroom Training and /or Written Exam at DL 			   Office) </a:t>
            </a:r>
          </a:p>
          <a:p>
            <a:pPr lvl="1"/>
            <a:r>
              <a:rPr lang="en-US" sz="2800" dirty="0">
                <a:latin typeface="Times New Roman" panose="02020603050405020304" pitchFamily="18" charset="0"/>
                <a:cs typeface="Times New Roman" panose="02020603050405020304" pitchFamily="18" charset="0"/>
              </a:rPr>
              <a:t>Theory 2 Behind-the-wheel (BTW)</a:t>
            </a:r>
          </a:p>
          <a:p>
            <a:pPr lvl="1"/>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Instruction must be provided by a school or entity listed on FMCSA’s Training Provider Registry (TPR) for Theory 2</a:t>
            </a:r>
          </a:p>
          <a:p>
            <a:endParaRPr lang="en-US" dirty="0"/>
          </a:p>
        </p:txBody>
      </p:sp>
      <p:pic>
        <p:nvPicPr>
          <p:cNvPr id="4" name="Picture 3">
            <a:extLst>
              <a:ext uri="{FF2B5EF4-FFF2-40B4-BE49-F238E27FC236}">
                <a16:creationId xmlns:a16="http://schemas.microsoft.com/office/drawing/2014/main" id="{49671655-BA6F-46F6-A1EA-EC7A9E19BCCF}"/>
              </a:ext>
            </a:extLst>
          </p:cNvPr>
          <p:cNvPicPr>
            <a:picLocks noChangeAspect="1"/>
          </p:cNvPicPr>
          <p:nvPr/>
        </p:nvPicPr>
        <p:blipFill>
          <a:blip r:embed="rId2"/>
          <a:stretch>
            <a:fillRect/>
          </a:stretch>
        </p:blipFill>
        <p:spPr>
          <a:xfrm>
            <a:off x="10582517" y="595644"/>
            <a:ext cx="1609483" cy="1396105"/>
          </a:xfrm>
          <a:prstGeom prst="rect">
            <a:avLst/>
          </a:prstGeom>
        </p:spPr>
      </p:pic>
    </p:spTree>
    <p:extLst>
      <p:ext uri="{BB962C8B-B14F-4D97-AF65-F5344CB8AC3E}">
        <p14:creationId xmlns:p14="http://schemas.microsoft.com/office/powerpoint/2010/main" val="2896864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3A52-2083-45ED-925B-FF996C85A06B}"/>
              </a:ext>
            </a:extLst>
          </p:cNvPr>
          <p:cNvSpPr>
            <a:spLocks noGrp="1"/>
          </p:cNvSpPr>
          <p:nvPr>
            <p:ph type="title"/>
          </p:nvPr>
        </p:nvSpPr>
        <p:spPr/>
        <p:txBody>
          <a:bodyPr/>
          <a:lstStyle/>
          <a:p>
            <a:pPr algn="ctr"/>
            <a:r>
              <a:rPr lang="en-US" sz="4400" dirty="0"/>
              <a:t>ELDT Curriculum </a:t>
            </a:r>
            <a:endParaRPr lang="en-US" dirty="0"/>
          </a:p>
        </p:txBody>
      </p:sp>
      <p:sp>
        <p:nvSpPr>
          <p:cNvPr id="3" name="Content Placeholder 2">
            <a:extLst>
              <a:ext uri="{FF2B5EF4-FFF2-40B4-BE49-F238E27FC236}">
                <a16:creationId xmlns:a16="http://schemas.microsoft.com/office/drawing/2014/main" id="{3F0F1D25-F0A3-4B0E-8B6E-334779FFAEA0}"/>
              </a:ext>
            </a:extLst>
          </p:cNvPr>
          <p:cNvSpPr>
            <a:spLocks noGrp="1"/>
          </p:cNvSpPr>
          <p:nvPr>
            <p:ph idx="1"/>
          </p:nvPr>
        </p:nvSpPr>
        <p:spPr/>
        <p:txBody>
          <a:bodyPr/>
          <a:lstStyle/>
          <a:p>
            <a:pPr marL="342900" lvl="1" indent="-342900">
              <a:buFontTx/>
              <a:buChar char="•"/>
            </a:pPr>
            <a:r>
              <a:rPr lang="en-US" altLang="en-US" sz="2800" dirty="0">
                <a:latin typeface="Times New Roman" panose="02020603050405020304" pitchFamily="18" charset="0"/>
                <a:ea typeface="Verdana" pitchFamily="34" charset="0"/>
                <a:cs typeface="Times New Roman" panose="02020603050405020304" pitchFamily="18" charset="0"/>
              </a:rPr>
              <a:t>Rule includes five (5) separate curricula:</a:t>
            </a:r>
          </a:p>
          <a:p>
            <a:pPr marL="342900" lvl="1" indent="-342900">
              <a:buFontTx/>
              <a:buChar char="•"/>
            </a:pPr>
            <a:endParaRPr lang="en-US" altLang="en-US" sz="2800" dirty="0">
              <a:latin typeface="Times New Roman" panose="02020603050405020304" pitchFamily="18" charset="0"/>
              <a:ea typeface="Verdana" pitchFamily="34" charset="0"/>
              <a:cs typeface="Times New Roman" panose="02020603050405020304" pitchFamily="18" charset="0"/>
            </a:endParaRPr>
          </a:p>
          <a:p>
            <a:pPr marL="1371600" lvl="3" indent="-457200">
              <a:buFont typeface="Wingdings" panose="05000000000000000000" pitchFamily="2" charset="2"/>
              <a:buChar char="Ø"/>
            </a:pPr>
            <a:r>
              <a:rPr lang="en-US" altLang="en-US" sz="2800" dirty="0">
                <a:latin typeface="Times New Roman" panose="02020603050405020304" pitchFamily="18" charset="0"/>
                <a:ea typeface="Verdana" pitchFamily="34" charset="0"/>
                <a:cs typeface="Times New Roman" panose="02020603050405020304" pitchFamily="18" charset="0"/>
              </a:rPr>
              <a:t>Class A CDL;</a:t>
            </a:r>
          </a:p>
          <a:p>
            <a:pPr marL="1371600" lvl="3" indent="-457200">
              <a:buFont typeface="Wingdings" panose="05000000000000000000" pitchFamily="2" charset="2"/>
              <a:buChar char="Ø"/>
            </a:pPr>
            <a:r>
              <a:rPr lang="en-US" altLang="en-US" sz="2800" dirty="0">
                <a:latin typeface="Times New Roman" panose="02020603050405020304" pitchFamily="18" charset="0"/>
                <a:ea typeface="Verdana" pitchFamily="34" charset="0"/>
                <a:cs typeface="Times New Roman" panose="02020603050405020304" pitchFamily="18" charset="0"/>
              </a:rPr>
              <a:t>Class B CDL;</a:t>
            </a:r>
          </a:p>
          <a:p>
            <a:pPr marL="1371600" lvl="3" indent="-457200">
              <a:buFont typeface="Wingdings" panose="05000000000000000000" pitchFamily="2" charset="2"/>
              <a:buChar char="Ø"/>
            </a:pPr>
            <a:r>
              <a:rPr lang="en-US" altLang="en-US" sz="2800" dirty="0">
                <a:latin typeface="Times New Roman" panose="02020603050405020304" pitchFamily="18" charset="0"/>
                <a:ea typeface="Verdana" pitchFamily="34" charset="0"/>
                <a:cs typeface="Times New Roman" panose="02020603050405020304" pitchFamily="18" charset="0"/>
              </a:rPr>
              <a:t>Hazardous Materials (H) endorsement;</a:t>
            </a:r>
          </a:p>
          <a:p>
            <a:pPr marL="1371600" lvl="3" indent="-457200">
              <a:buFont typeface="Wingdings" panose="05000000000000000000" pitchFamily="2" charset="2"/>
              <a:buChar char="Ø"/>
            </a:pPr>
            <a:r>
              <a:rPr lang="en-US" altLang="en-US" sz="2800" dirty="0">
                <a:latin typeface="Times New Roman" panose="02020603050405020304" pitchFamily="18" charset="0"/>
                <a:ea typeface="Verdana" pitchFamily="34" charset="0"/>
                <a:cs typeface="Times New Roman" panose="02020603050405020304" pitchFamily="18" charset="0"/>
              </a:rPr>
              <a:t>Passenger (P) endorsement; and </a:t>
            </a:r>
          </a:p>
          <a:p>
            <a:pPr marL="1371600" lvl="3" indent="-457200">
              <a:buFont typeface="Wingdings" panose="05000000000000000000" pitchFamily="2" charset="2"/>
              <a:buChar char="Ø"/>
            </a:pPr>
            <a:r>
              <a:rPr lang="en-US" altLang="en-US" sz="2800" dirty="0">
                <a:latin typeface="Times New Roman" panose="02020603050405020304" pitchFamily="18" charset="0"/>
                <a:ea typeface="Verdana" pitchFamily="34" charset="0"/>
                <a:cs typeface="Times New Roman" panose="02020603050405020304" pitchFamily="18" charset="0"/>
              </a:rPr>
              <a:t>School Bus (S) endorsement </a:t>
            </a:r>
          </a:p>
          <a:p>
            <a:endParaRPr lang="en-US" dirty="0"/>
          </a:p>
        </p:txBody>
      </p:sp>
      <p:pic>
        <p:nvPicPr>
          <p:cNvPr id="4" name="Picture 3">
            <a:extLst>
              <a:ext uri="{FF2B5EF4-FFF2-40B4-BE49-F238E27FC236}">
                <a16:creationId xmlns:a16="http://schemas.microsoft.com/office/drawing/2014/main" id="{235E9715-32C6-4244-B152-5697FA043AF2}"/>
              </a:ext>
            </a:extLst>
          </p:cNvPr>
          <p:cNvPicPr>
            <a:picLocks noChangeAspect="1"/>
          </p:cNvPicPr>
          <p:nvPr/>
        </p:nvPicPr>
        <p:blipFill>
          <a:blip r:embed="rId2"/>
          <a:stretch>
            <a:fillRect/>
          </a:stretch>
        </p:blipFill>
        <p:spPr>
          <a:xfrm>
            <a:off x="10582517" y="595644"/>
            <a:ext cx="1609483" cy="1396105"/>
          </a:xfrm>
          <a:prstGeom prst="rect">
            <a:avLst/>
          </a:prstGeom>
        </p:spPr>
      </p:pic>
    </p:spTree>
    <p:extLst>
      <p:ext uri="{BB962C8B-B14F-4D97-AF65-F5344CB8AC3E}">
        <p14:creationId xmlns:p14="http://schemas.microsoft.com/office/powerpoint/2010/main" val="136750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97A8C-EEA7-4766-BC2A-2DF3E3AA8228}"/>
              </a:ext>
            </a:extLst>
          </p:cNvPr>
          <p:cNvSpPr>
            <a:spLocks noGrp="1"/>
          </p:cNvSpPr>
          <p:nvPr>
            <p:ph type="title"/>
          </p:nvPr>
        </p:nvSpPr>
        <p:spPr/>
        <p:txBody>
          <a:bodyPr/>
          <a:lstStyle/>
          <a:p>
            <a:pPr algn="ctr"/>
            <a:r>
              <a:rPr lang="en-US" dirty="0"/>
              <a:t>Theory 1 Instruction defined:</a:t>
            </a:r>
          </a:p>
        </p:txBody>
      </p:sp>
      <p:sp>
        <p:nvSpPr>
          <p:cNvPr id="3" name="Content Placeholder 2">
            <a:extLst>
              <a:ext uri="{FF2B5EF4-FFF2-40B4-BE49-F238E27FC236}">
                <a16:creationId xmlns:a16="http://schemas.microsoft.com/office/drawing/2014/main" id="{2003F99F-EB38-4607-89BC-0F3757ED66E2}"/>
              </a:ext>
            </a:extLst>
          </p:cNvPr>
          <p:cNvSpPr>
            <a:spLocks noGrp="1"/>
          </p:cNvSpPr>
          <p:nvPr>
            <p:ph idx="1"/>
          </p:nvPr>
        </p:nvSpPr>
        <p:spPr/>
        <p:txBody>
          <a:bodyPr>
            <a:normAutofit lnSpcReduction="10000"/>
          </a:bodyPr>
          <a:lstStyle/>
          <a:p>
            <a:pPr marL="0" indent="0">
              <a:buNone/>
            </a:pPr>
            <a:r>
              <a:rPr lang="en-US" sz="2800" dirty="0">
                <a:latin typeface="Times New Roman" panose="02020603050405020304" pitchFamily="18" charset="0"/>
                <a:cs typeface="Times New Roman" panose="02020603050405020304" pitchFamily="18" charset="0"/>
              </a:rPr>
              <a:t>Theory 1 instruction must be provided by a theory instructor via:</a:t>
            </a:r>
          </a:p>
          <a:p>
            <a:pPr marL="0" indent="0">
              <a:buNone/>
            </a:pPr>
            <a:r>
              <a:rPr lang="en-US" sz="2800" dirty="0">
                <a:latin typeface="Times New Roman" panose="02020603050405020304" pitchFamily="18" charset="0"/>
                <a:cs typeface="Times New Roman" panose="02020603050405020304" pitchFamily="18" charset="0"/>
              </a:rPr>
              <a:t> </a:t>
            </a:r>
          </a:p>
          <a:p>
            <a:pPr lvl="1"/>
            <a:r>
              <a:rPr lang="en-US" sz="2800" dirty="0">
                <a:latin typeface="Times New Roman" panose="02020603050405020304" pitchFamily="18" charset="0"/>
                <a:cs typeface="Times New Roman" panose="02020603050405020304" pitchFamily="18" charset="0"/>
              </a:rPr>
              <a:t>Lectures</a:t>
            </a:r>
          </a:p>
          <a:p>
            <a:pPr lvl="1"/>
            <a:r>
              <a:rPr lang="en-US" sz="2800" dirty="0">
                <a:latin typeface="Times New Roman" panose="02020603050405020304" pitchFamily="18" charset="0"/>
                <a:cs typeface="Times New Roman" panose="02020603050405020304" pitchFamily="18" charset="0"/>
              </a:rPr>
              <a:t>Demonstrations </a:t>
            </a:r>
          </a:p>
          <a:p>
            <a:pPr lvl="1"/>
            <a:r>
              <a:rPr lang="en-US" sz="2800" dirty="0">
                <a:latin typeface="Times New Roman" panose="02020603050405020304" pitchFamily="18" charset="0"/>
                <a:cs typeface="Times New Roman" panose="02020603050405020304" pitchFamily="18" charset="0"/>
              </a:rPr>
              <a:t>Audio-visual presentations</a:t>
            </a:r>
          </a:p>
          <a:p>
            <a:pPr lvl="1"/>
            <a:r>
              <a:rPr lang="en-US" sz="2800" dirty="0">
                <a:latin typeface="Times New Roman" panose="02020603050405020304" pitchFamily="18" charset="0"/>
                <a:cs typeface="Times New Roman" panose="02020603050405020304" pitchFamily="18" charset="0"/>
              </a:rPr>
              <a:t>Computer-based instruction</a:t>
            </a:r>
          </a:p>
          <a:p>
            <a:pPr lvl="1"/>
            <a:r>
              <a:rPr lang="en-US" sz="2800" dirty="0">
                <a:latin typeface="Times New Roman" panose="02020603050405020304" pitchFamily="18" charset="0"/>
                <a:cs typeface="Times New Roman" panose="02020603050405020304" pitchFamily="18" charset="0"/>
              </a:rPr>
              <a:t>Driving simulation devices – and/or </a:t>
            </a:r>
          </a:p>
          <a:p>
            <a:pPr lvl="1"/>
            <a:r>
              <a:rPr lang="en-US" sz="2800" dirty="0">
                <a:latin typeface="Times New Roman" panose="02020603050405020304" pitchFamily="18" charset="0"/>
                <a:cs typeface="Times New Roman" panose="02020603050405020304" pitchFamily="18" charset="0"/>
              </a:rPr>
              <a:t>Online training </a:t>
            </a:r>
          </a:p>
          <a:p>
            <a:endParaRPr lang="en-US" dirty="0"/>
          </a:p>
        </p:txBody>
      </p:sp>
      <p:pic>
        <p:nvPicPr>
          <p:cNvPr id="4" name="Picture 3">
            <a:extLst>
              <a:ext uri="{FF2B5EF4-FFF2-40B4-BE49-F238E27FC236}">
                <a16:creationId xmlns:a16="http://schemas.microsoft.com/office/drawing/2014/main" id="{6B85F828-35ED-42FE-B2EF-F906939FE751}"/>
              </a:ext>
            </a:extLst>
          </p:cNvPr>
          <p:cNvPicPr>
            <a:picLocks noChangeAspect="1"/>
          </p:cNvPicPr>
          <p:nvPr/>
        </p:nvPicPr>
        <p:blipFill>
          <a:blip r:embed="rId2"/>
          <a:stretch>
            <a:fillRect/>
          </a:stretch>
        </p:blipFill>
        <p:spPr>
          <a:xfrm>
            <a:off x="10583694" y="573932"/>
            <a:ext cx="1608306" cy="1439694"/>
          </a:xfrm>
          <a:prstGeom prst="rect">
            <a:avLst/>
          </a:prstGeom>
        </p:spPr>
      </p:pic>
    </p:spTree>
    <p:extLst>
      <p:ext uri="{BB962C8B-B14F-4D97-AF65-F5344CB8AC3E}">
        <p14:creationId xmlns:p14="http://schemas.microsoft.com/office/powerpoint/2010/main" val="297424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4055C-501C-4501-A052-81C50CA432AE}"/>
              </a:ext>
            </a:extLst>
          </p:cNvPr>
          <p:cNvSpPr>
            <a:spLocks noGrp="1"/>
          </p:cNvSpPr>
          <p:nvPr>
            <p:ph type="title"/>
          </p:nvPr>
        </p:nvSpPr>
        <p:spPr/>
        <p:txBody>
          <a:bodyPr/>
          <a:lstStyle/>
          <a:p>
            <a:pPr algn="ctr"/>
            <a:r>
              <a:rPr lang="en-US" dirty="0"/>
              <a:t>Areas of Theory 1 Instruction:</a:t>
            </a:r>
          </a:p>
        </p:txBody>
      </p:sp>
      <p:sp>
        <p:nvSpPr>
          <p:cNvPr id="3" name="Content Placeholder 2">
            <a:extLst>
              <a:ext uri="{FF2B5EF4-FFF2-40B4-BE49-F238E27FC236}">
                <a16:creationId xmlns:a16="http://schemas.microsoft.com/office/drawing/2014/main" id="{CF030E98-6C9F-4C47-8D63-387100369E92}"/>
              </a:ext>
            </a:extLst>
          </p:cNvPr>
          <p:cNvSpPr>
            <a:spLocks noGrp="1"/>
          </p:cNvSpPr>
          <p:nvPr>
            <p:ph sz="half" idx="1"/>
          </p:nvPr>
        </p:nvSpPr>
        <p:spPr/>
        <p:txBody>
          <a:bodyPr>
            <a:normAutofit fontScale="62500" lnSpcReduction="20000"/>
          </a:bodyPr>
          <a:lstStyle/>
          <a:p>
            <a:pPr marL="342900" marR="0" lvl="0" indent="-342900">
              <a:lnSpc>
                <a:spcPct val="107000"/>
              </a:lnSpc>
              <a:spcBef>
                <a:spcPts val="0"/>
              </a:spcBef>
              <a:spcAft>
                <a:spcPts val="0"/>
              </a:spcAft>
              <a:buFont typeface="+mj-lt"/>
              <a:buAutoNum type="arabicPeriod"/>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Basic Operation</a:t>
            </a:r>
          </a:p>
          <a:p>
            <a:pPr marL="800100" lvl="1" indent="-342900">
              <a:lnSpc>
                <a:spcPct val="107000"/>
              </a:lnSpc>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Vehicle inspection</a:t>
            </a:r>
          </a:p>
          <a:p>
            <a:pPr marL="800100" lvl="1" indent="-342900">
              <a:lnSpc>
                <a:spcPct val="107000"/>
              </a:lnSpc>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Basic control</a:t>
            </a:r>
          </a:p>
          <a:p>
            <a:pPr marL="800100" lvl="1" indent="-342900">
              <a:lnSpc>
                <a:spcPct val="107000"/>
              </a:lnSpc>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Shifting</a:t>
            </a:r>
          </a:p>
          <a:p>
            <a:pPr marL="800100" lvl="1" indent="-342900">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Backing</a:t>
            </a:r>
          </a:p>
          <a:p>
            <a:pPr marL="800100" lvl="1" indent="-342900">
              <a:buFont typeface="Symbol" panose="05050102010706020507" pitchFamily="18" charset="2"/>
              <a:buChar char=""/>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r>
              <a:rPr lang="en-US" sz="2200" dirty="0">
                <a:effectLst/>
                <a:latin typeface="Times New Roman" panose="02020603050405020304" pitchFamily="18" charset="0"/>
                <a:ea typeface="Calibri" panose="020F0502020204030204" pitchFamily="34" charset="0"/>
                <a:cs typeface="Times New Roman" panose="02020603050405020304" pitchFamily="18" charset="0"/>
              </a:rPr>
              <a:t>2.   Safe Operating Procedures</a:t>
            </a:r>
          </a:p>
          <a:p>
            <a:pPr marL="800100" lvl="1" indent="-342900">
              <a:lnSpc>
                <a:spcPct val="107000"/>
              </a:lnSpc>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Visual search</a:t>
            </a:r>
          </a:p>
          <a:p>
            <a:pPr marL="800100" lvl="1" indent="-342900">
              <a:lnSpc>
                <a:spcPct val="107000"/>
              </a:lnSpc>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Speed &amp; space</a:t>
            </a:r>
          </a:p>
          <a:p>
            <a:pPr marL="800100" lvl="1" indent="-342900">
              <a:lnSpc>
                <a:spcPct val="107000"/>
              </a:lnSpc>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Distracted driving</a:t>
            </a:r>
          </a:p>
          <a:p>
            <a:pPr marL="800100" lvl="1" indent="-342900">
              <a:lnSpc>
                <a:spcPct val="107000"/>
              </a:lnSpc>
              <a:buFont typeface="Symbol" panose="05050102010706020507" pitchFamily="18" charset="2"/>
              <a:buChar char=""/>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Advanced Operating Practices</a:t>
            </a:r>
          </a:p>
          <a:p>
            <a:pPr marL="800100" lvl="1" indent="-342900">
              <a:lnSpc>
                <a:spcPct val="107000"/>
              </a:lnSpc>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Hazard perception </a:t>
            </a:r>
          </a:p>
          <a:p>
            <a:pPr marL="800100" lvl="1" indent="-342900">
              <a:spcAft>
                <a:spcPts val="600"/>
              </a:spcAft>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Skid control/recovery</a:t>
            </a:r>
          </a:p>
          <a:p>
            <a:endParaRPr lang="en-US" dirty="0"/>
          </a:p>
        </p:txBody>
      </p:sp>
      <p:sp>
        <p:nvSpPr>
          <p:cNvPr id="4" name="Content Placeholder 3">
            <a:extLst>
              <a:ext uri="{FF2B5EF4-FFF2-40B4-BE49-F238E27FC236}">
                <a16:creationId xmlns:a16="http://schemas.microsoft.com/office/drawing/2014/main" id="{38F1D8E5-706C-414B-9484-E4006E2644E9}"/>
              </a:ext>
            </a:extLst>
          </p:cNvPr>
          <p:cNvSpPr>
            <a:spLocks noGrp="1"/>
          </p:cNvSpPr>
          <p:nvPr>
            <p:ph sz="half" idx="2"/>
          </p:nvPr>
        </p:nvSpPr>
        <p:spPr/>
        <p:txBody>
          <a:bodyPr>
            <a:normAutofit fontScale="62500" lnSpcReduction="20000"/>
          </a:bodyPr>
          <a:lstStyle/>
          <a:p>
            <a:pPr marR="0" lvl="0">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4.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Vehicle Systems &amp; Reporting Malfunctions</a:t>
            </a:r>
          </a:p>
          <a:p>
            <a:pPr marL="800100" lvl="1" indent="-342900">
              <a:lnSpc>
                <a:spcPct val="107000"/>
              </a:lnSpc>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Malfunctions</a:t>
            </a:r>
          </a:p>
          <a:p>
            <a:pPr marL="800100" lvl="1" indent="-342900">
              <a:lnSpc>
                <a:spcPct val="107000"/>
              </a:lnSpc>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Roadside inspections</a:t>
            </a:r>
          </a:p>
          <a:p>
            <a:pPr marL="800100" lvl="1" indent="-342900">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Maintenance</a:t>
            </a:r>
          </a:p>
          <a:p>
            <a:pPr marL="800100" lvl="1" indent="-342900">
              <a:buFont typeface="Symbol" panose="05050102010706020507" pitchFamily="18" charset="2"/>
              <a:buChar char=""/>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r>
              <a:rPr lang="en-US" sz="2200" dirty="0">
                <a:effectLst/>
                <a:latin typeface="Times New Roman" panose="02020603050405020304" pitchFamily="18" charset="0"/>
                <a:ea typeface="Calibri" panose="020F0502020204030204" pitchFamily="34" charset="0"/>
                <a:cs typeface="Times New Roman" panose="02020603050405020304" pitchFamily="18" charset="0"/>
              </a:rPr>
              <a:t>5.  Non-Driving Activities</a:t>
            </a:r>
          </a:p>
          <a:p>
            <a:pPr marL="800100" lvl="1" indent="-342900">
              <a:lnSpc>
                <a:spcPct val="107000"/>
              </a:lnSpc>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Hours of Service </a:t>
            </a:r>
          </a:p>
          <a:p>
            <a:pPr marL="800100" lvl="1" indent="-342900">
              <a:lnSpc>
                <a:spcPct val="107000"/>
              </a:lnSpc>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Trip planning</a:t>
            </a:r>
          </a:p>
          <a:p>
            <a:pPr marL="800100" lvl="1" indent="-342900">
              <a:lnSpc>
                <a:spcPct val="107000"/>
              </a:lnSpc>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Handling and documenting cargo</a:t>
            </a:r>
          </a:p>
          <a:p>
            <a:pPr marL="800100" lvl="1" indent="-342900">
              <a:lnSpc>
                <a:spcPct val="107000"/>
              </a:lnSpc>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Post-crash</a:t>
            </a:r>
          </a:p>
          <a:p>
            <a:pPr marL="800100" lvl="1" indent="-342900">
              <a:lnSpc>
                <a:spcPct val="107000"/>
              </a:lnSpc>
              <a:spcAft>
                <a:spcPts val="800"/>
              </a:spcAft>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Medical exam</a:t>
            </a:r>
          </a:p>
          <a:p>
            <a:endParaRPr lang="en-US" dirty="0"/>
          </a:p>
        </p:txBody>
      </p:sp>
      <p:pic>
        <p:nvPicPr>
          <p:cNvPr id="5" name="Picture 4">
            <a:extLst>
              <a:ext uri="{FF2B5EF4-FFF2-40B4-BE49-F238E27FC236}">
                <a16:creationId xmlns:a16="http://schemas.microsoft.com/office/drawing/2014/main" id="{3CC12035-5EB3-4D05-A1C9-AE8E1C37C801}"/>
              </a:ext>
            </a:extLst>
          </p:cNvPr>
          <p:cNvPicPr>
            <a:picLocks noChangeAspect="1"/>
          </p:cNvPicPr>
          <p:nvPr/>
        </p:nvPicPr>
        <p:blipFill>
          <a:blip r:embed="rId2"/>
          <a:stretch>
            <a:fillRect/>
          </a:stretch>
        </p:blipFill>
        <p:spPr>
          <a:xfrm>
            <a:off x="10582517" y="595644"/>
            <a:ext cx="1609483" cy="1396105"/>
          </a:xfrm>
          <a:prstGeom prst="rect">
            <a:avLst/>
          </a:prstGeom>
        </p:spPr>
      </p:pic>
    </p:spTree>
    <p:extLst>
      <p:ext uri="{BB962C8B-B14F-4D97-AF65-F5344CB8AC3E}">
        <p14:creationId xmlns:p14="http://schemas.microsoft.com/office/powerpoint/2010/main" val="191242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330FE-243E-453D-9C0B-956E6E97994A}"/>
              </a:ext>
            </a:extLst>
          </p:cNvPr>
          <p:cNvSpPr>
            <a:spLocks noGrp="1"/>
          </p:cNvSpPr>
          <p:nvPr>
            <p:ph type="title"/>
          </p:nvPr>
        </p:nvSpPr>
        <p:spPr/>
        <p:txBody>
          <a:bodyPr/>
          <a:lstStyle/>
          <a:p>
            <a:pPr algn="ctr"/>
            <a:r>
              <a:rPr lang="en-US" dirty="0"/>
              <a:t>Assessing proficiency (theory instruction)</a:t>
            </a:r>
          </a:p>
        </p:txBody>
      </p:sp>
      <p:sp>
        <p:nvSpPr>
          <p:cNvPr id="3" name="Content Placeholder 2">
            <a:extLst>
              <a:ext uri="{FF2B5EF4-FFF2-40B4-BE49-F238E27FC236}">
                <a16:creationId xmlns:a16="http://schemas.microsoft.com/office/drawing/2014/main" id="{8B98DADA-EFDC-4EB1-9938-D19136B3834C}"/>
              </a:ext>
            </a:extLst>
          </p:cNvPr>
          <p:cNvSpPr>
            <a:spLocks noGrp="1"/>
          </p:cNvSpPr>
          <p:nvPr>
            <p:ph idx="1"/>
          </p:nvPr>
        </p:nvSpPr>
        <p:spPr/>
        <p:txBody>
          <a:bodyPr/>
          <a:lstStyle/>
          <a:p>
            <a:r>
              <a:rPr lang="en-US" sz="2800" dirty="0">
                <a:latin typeface="Times New Roman" panose="02020603050405020304" pitchFamily="18" charset="0"/>
                <a:cs typeface="Times New Roman" panose="02020603050405020304" pitchFamily="18" charset="0"/>
              </a:rPr>
              <a:t>An assessment is used to determine proficiency in each unit of instruction</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No minimum number of hours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Driver-trainees must achieve a minimum score of 80 percent on the assessment</a:t>
            </a:r>
          </a:p>
          <a:p>
            <a:endParaRPr lang="en-US" dirty="0"/>
          </a:p>
        </p:txBody>
      </p:sp>
      <p:pic>
        <p:nvPicPr>
          <p:cNvPr id="4" name="Picture 3">
            <a:extLst>
              <a:ext uri="{FF2B5EF4-FFF2-40B4-BE49-F238E27FC236}">
                <a16:creationId xmlns:a16="http://schemas.microsoft.com/office/drawing/2014/main" id="{0EB97CED-FA8D-4CB7-B067-C233AD2CC2F0}"/>
              </a:ext>
            </a:extLst>
          </p:cNvPr>
          <p:cNvPicPr>
            <a:picLocks noChangeAspect="1"/>
          </p:cNvPicPr>
          <p:nvPr/>
        </p:nvPicPr>
        <p:blipFill>
          <a:blip r:embed="rId2"/>
          <a:stretch>
            <a:fillRect/>
          </a:stretch>
        </p:blipFill>
        <p:spPr>
          <a:xfrm>
            <a:off x="10583694" y="578841"/>
            <a:ext cx="1608306" cy="1405602"/>
          </a:xfrm>
          <a:prstGeom prst="rect">
            <a:avLst/>
          </a:prstGeom>
        </p:spPr>
      </p:pic>
    </p:spTree>
    <p:extLst>
      <p:ext uri="{BB962C8B-B14F-4D97-AF65-F5344CB8AC3E}">
        <p14:creationId xmlns:p14="http://schemas.microsoft.com/office/powerpoint/2010/main" val="3450400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F768-12B2-4BD0-8DF2-6A81F991C4F7}"/>
              </a:ext>
            </a:extLst>
          </p:cNvPr>
          <p:cNvSpPr>
            <a:spLocks noGrp="1"/>
          </p:cNvSpPr>
          <p:nvPr>
            <p:ph type="title"/>
          </p:nvPr>
        </p:nvSpPr>
        <p:spPr/>
        <p:txBody>
          <a:bodyPr/>
          <a:lstStyle/>
          <a:p>
            <a:pPr algn="ctr"/>
            <a:r>
              <a:rPr lang="en-US" dirty="0"/>
              <a:t>Theory instructor qualifications:</a:t>
            </a:r>
          </a:p>
        </p:txBody>
      </p:sp>
      <p:sp>
        <p:nvSpPr>
          <p:cNvPr id="3" name="Content Placeholder 2">
            <a:extLst>
              <a:ext uri="{FF2B5EF4-FFF2-40B4-BE49-F238E27FC236}">
                <a16:creationId xmlns:a16="http://schemas.microsoft.com/office/drawing/2014/main" id="{94D6A818-06F3-4A2A-93F5-5CFE661AF916}"/>
              </a:ext>
            </a:extLst>
          </p:cNvPr>
          <p:cNvSpPr>
            <a:spLocks noGrp="1"/>
          </p:cNvSpPr>
          <p:nvPr>
            <p:ph idx="1"/>
          </p:nvPr>
        </p:nvSpPr>
        <p:spPr/>
        <p:txBody>
          <a:bodyPr>
            <a:normAutofit fontScale="85000" lnSpcReduction="20000"/>
          </a:bodyPr>
          <a:lstStyle/>
          <a:p>
            <a:pPr marL="0" indent="0">
              <a:buNone/>
            </a:pPr>
            <a:r>
              <a:rPr lang="en-US" sz="2800" dirty="0">
                <a:latin typeface="Times New Roman" panose="02020603050405020304" pitchFamily="18" charset="0"/>
                <a:cs typeface="Times New Roman" panose="02020603050405020304" pitchFamily="18" charset="0"/>
              </a:rPr>
              <a:t>Theory instructors must:</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Have appropriate class of CDL including appropriate endorsement(s)</a:t>
            </a:r>
          </a:p>
          <a:p>
            <a:r>
              <a:rPr lang="en-US" sz="2800" dirty="0">
                <a:latin typeface="Times New Roman" panose="02020603050405020304" pitchFamily="18" charset="0"/>
                <a:cs typeface="Times New Roman" panose="02020603050405020304" pitchFamily="18" charset="0"/>
              </a:rPr>
              <a:t>Have a minimum of two years of experience:</a:t>
            </a:r>
          </a:p>
          <a:p>
            <a:endParaRPr lang="en-US" sz="2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Driving a CMV requiring the CDL (including appropriate </a:t>
            </a:r>
          </a:p>
          <a:p>
            <a:pPr marL="457200" lvl="1" indent="0">
              <a:buNone/>
            </a:pPr>
            <a:r>
              <a:rPr lang="en-US" sz="2800" dirty="0">
                <a:latin typeface="Times New Roman" panose="02020603050405020304" pitchFamily="18" charset="0"/>
                <a:cs typeface="Times New Roman" panose="02020603050405020304" pitchFamily="18" charset="0"/>
              </a:rPr>
              <a:t>    endorsement(s)) –or-</a:t>
            </a:r>
          </a:p>
          <a:p>
            <a:pPr lvl="1">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As a behind-the-wheel CMV instructor</a:t>
            </a:r>
          </a:p>
          <a:p>
            <a:pPr lvl="1">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Meet all applicable state CMV instructor requirements</a:t>
            </a:r>
          </a:p>
          <a:p>
            <a:endParaRPr lang="en-US" dirty="0"/>
          </a:p>
        </p:txBody>
      </p:sp>
      <p:pic>
        <p:nvPicPr>
          <p:cNvPr id="4" name="Picture 3">
            <a:extLst>
              <a:ext uri="{FF2B5EF4-FFF2-40B4-BE49-F238E27FC236}">
                <a16:creationId xmlns:a16="http://schemas.microsoft.com/office/drawing/2014/main" id="{F5F4C269-57E0-41B5-8D13-62468174F28B}"/>
              </a:ext>
            </a:extLst>
          </p:cNvPr>
          <p:cNvPicPr>
            <a:picLocks noChangeAspect="1"/>
          </p:cNvPicPr>
          <p:nvPr/>
        </p:nvPicPr>
        <p:blipFill>
          <a:blip r:embed="rId2"/>
          <a:stretch>
            <a:fillRect/>
          </a:stretch>
        </p:blipFill>
        <p:spPr>
          <a:xfrm>
            <a:off x="10582517" y="595644"/>
            <a:ext cx="1609483" cy="1396105"/>
          </a:xfrm>
          <a:prstGeom prst="rect">
            <a:avLst/>
          </a:prstGeom>
        </p:spPr>
      </p:pic>
    </p:spTree>
    <p:extLst>
      <p:ext uri="{BB962C8B-B14F-4D97-AF65-F5344CB8AC3E}">
        <p14:creationId xmlns:p14="http://schemas.microsoft.com/office/powerpoint/2010/main" val="994781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9D253-42DD-4C06-8298-7C61EB3DF50A}"/>
              </a:ext>
            </a:extLst>
          </p:cNvPr>
          <p:cNvSpPr>
            <a:spLocks noGrp="1"/>
          </p:cNvSpPr>
          <p:nvPr>
            <p:ph type="title"/>
          </p:nvPr>
        </p:nvSpPr>
        <p:spPr/>
        <p:txBody>
          <a:bodyPr/>
          <a:lstStyle/>
          <a:p>
            <a:pPr algn="ctr"/>
            <a:r>
              <a:rPr lang="en-US" dirty="0"/>
              <a:t>Theory instructor qualifications (exception):</a:t>
            </a:r>
          </a:p>
        </p:txBody>
      </p:sp>
      <p:sp>
        <p:nvSpPr>
          <p:cNvPr id="3" name="Content Placeholder 2">
            <a:extLst>
              <a:ext uri="{FF2B5EF4-FFF2-40B4-BE49-F238E27FC236}">
                <a16:creationId xmlns:a16="http://schemas.microsoft.com/office/drawing/2014/main" id="{09A84734-3CCE-499C-96E4-10A4AAE8DF51}"/>
              </a:ext>
            </a:extLst>
          </p:cNvPr>
          <p:cNvSpPr>
            <a:spLocks noGrp="1"/>
          </p:cNvSpPr>
          <p:nvPr>
            <p:ph idx="1"/>
          </p:nvPr>
        </p:nvSpPr>
        <p:spPr/>
        <p:txBody>
          <a:bodyPr>
            <a:normAutofit lnSpcReduction="10000"/>
          </a:bodyPr>
          <a:lstStyle/>
          <a:p>
            <a:pPr marL="0" indent="0">
              <a:lnSpc>
                <a:spcPct val="100000"/>
              </a:lnSpc>
              <a:spcBef>
                <a:spcPts val="0"/>
              </a:spcBef>
              <a:buNone/>
            </a:pPr>
            <a:r>
              <a:rPr lang="en-US" sz="2800" dirty="0">
                <a:latin typeface="Times New Roman" panose="02020603050405020304" pitchFamily="18" charset="0"/>
                <a:cs typeface="Times New Roman" panose="02020603050405020304" pitchFamily="18" charset="0"/>
              </a:rPr>
              <a:t>Allows retired CMV drivers, who may have many years of experience operating a CMV but who no longer hold a CDL, to provide theory instruction</a:t>
            </a:r>
          </a:p>
          <a:p>
            <a:pPr marL="0" indent="0">
              <a:lnSpc>
                <a:spcPct val="100000"/>
              </a:lnSpc>
              <a:spcBef>
                <a:spcPts val="0"/>
              </a:spcBef>
              <a:buNone/>
            </a:pPr>
            <a:endParaRPr lang="en-US" sz="2800" dirty="0">
              <a:latin typeface="Times New Roman" panose="02020603050405020304" pitchFamily="18" charset="0"/>
              <a:cs typeface="Times New Roman" panose="02020603050405020304" pitchFamily="18" charset="0"/>
            </a:endParaRPr>
          </a:p>
          <a:p>
            <a:pPr lvl="1">
              <a:lnSpc>
                <a:spcPct val="100000"/>
              </a:lnSpc>
              <a:spcBef>
                <a:spcPts val="0"/>
              </a:spcBef>
            </a:pPr>
            <a:r>
              <a:rPr lang="en-US" sz="2800" dirty="0">
                <a:latin typeface="Times New Roman" panose="02020603050405020304" pitchFamily="18" charset="0"/>
                <a:cs typeface="Times New Roman" panose="02020603050405020304" pitchFamily="18" charset="0"/>
              </a:rPr>
              <a:t>Applies to theory instructors who previously possessed a CDL, but no longer possess a CDL</a:t>
            </a:r>
          </a:p>
          <a:p>
            <a:pPr lvl="1">
              <a:lnSpc>
                <a:spcPct val="100000"/>
              </a:lnSpc>
              <a:spcBef>
                <a:spcPts val="0"/>
              </a:spcBef>
            </a:pPr>
            <a:r>
              <a:rPr lang="en-US" sz="2800" dirty="0">
                <a:latin typeface="Times New Roman" panose="02020603050405020304" pitchFamily="18" charset="0"/>
                <a:cs typeface="Times New Roman" panose="02020603050405020304" pitchFamily="18" charset="0"/>
              </a:rPr>
              <a:t>Instructor is not required to hold a CDL as long as he or she previously held a CDL of that class and meets all other qualification requirements</a:t>
            </a:r>
          </a:p>
          <a:p>
            <a:endParaRPr lang="en-US" dirty="0"/>
          </a:p>
        </p:txBody>
      </p:sp>
      <p:pic>
        <p:nvPicPr>
          <p:cNvPr id="4" name="Picture 3">
            <a:extLst>
              <a:ext uri="{FF2B5EF4-FFF2-40B4-BE49-F238E27FC236}">
                <a16:creationId xmlns:a16="http://schemas.microsoft.com/office/drawing/2014/main" id="{DFE3FC96-9C75-4074-9736-07470E683DE2}"/>
              </a:ext>
            </a:extLst>
          </p:cNvPr>
          <p:cNvPicPr>
            <a:picLocks noChangeAspect="1"/>
          </p:cNvPicPr>
          <p:nvPr/>
        </p:nvPicPr>
        <p:blipFill>
          <a:blip r:embed="rId2"/>
          <a:stretch>
            <a:fillRect/>
          </a:stretch>
        </p:blipFill>
        <p:spPr>
          <a:xfrm>
            <a:off x="10582517" y="595644"/>
            <a:ext cx="1609483" cy="1396105"/>
          </a:xfrm>
          <a:prstGeom prst="rect">
            <a:avLst/>
          </a:prstGeom>
        </p:spPr>
      </p:pic>
    </p:spTree>
    <p:extLst>
      <p:ext uri="{BB962C8B-B14F-4D97-AF65-F5344CB8AC3E}">
        <p14:creationId xmlns:p14="http://schemas.microsoft.com/office/powerpoint/2010/main" val="469610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7" name="Rectangle 9">
            <a:extLst>
              <a:ext uri="{FF2B5EF4-FFF2-40B4-BE49-F238E27FC236}">
                <a16:creationId xmlns:a16="http://schemas.microsoft.com/office/drawing/2014/main" id="{00573A24-AD84-4562-A993-7D04E1D18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3C087F8-F09C-4C07-B55F-6081689A24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Rectangle 13">
            <a:extLst>
              <a:ext uri="{FF2B5EF4-FFF2-40B4-BE49-F238E27FC236}">
                <a16:creationId xmlns:a16="http://schemas.microsoft.com/office/drawing/2014/main" id="{FC49D257-5737-4C0D-89EA-9C311AF2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176" y="0"/>
            <a:ext cx="6092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15">
            <a:extLst>
              <a:ext uri="{FF2B5EF4-FFF2-40B4-BE49-F238E27FC236}">
                <a16:creationId xmlns:a16="http://schemas.microsoft.com/office/drawing/2014/main" id="{E13D267A-94F5-488A-94C6-5D7156D9AF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30" name="Rectangle 17">
            <a:extLst>
              <a:ext uri="{FF2B5EF4-FFF2-40B4-BE49-F238E27FC236}">
                <a16:creationId xmlns:a16="http://schemas.microsoft.com/office/drawing/2014/main" id="{46CE3EB2-91DF-4F5D-8874-744AAAE3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3F017C7-3949-4D97-BD2A-BFADEF0D8B39}"/>
              </a:ext>
            </a:extLst>
          </p:cNvPr>
          <p:cNvSpPr>
            <a:spLocks noGrp="1"/>
          </p:cNvSpPr>
          <p:nvPr>
            <p:ph type="ctrTitle"/>
          </p:nvPr>
        </p:nvSpPr>
        <p:spPr>
          <a:xfrm>
            <a:off x="680322" y="2403231"/>
            <a:ext cx="5192940" cy="2133600"/>
          </a:xfrm>
        </p:spPr>
        <p:txBody>
          <a:bodyPr anchor="ctr">
            <a:normAutofit/>
          </a:bodyPr>
          <a:lstStyle/>
          <a:p>
            <a:pPr algn="ctr"/>
            <a:r>
              <a:rPr lang="en-US" dirty="0">
                <a:latin typeface="Times New Roman" panose="02020603050405020304" pitchFamily="18" charset="0"/>
                <a:cs typeface="Times New Roman" panose="02020603050405020304" pitchFamily="18" charset="0"/>
              </a:rPr>
              <a:t>Entry Level Driver Training</a:t>
            </a:r>
          </a:p>
        </p:txBody>
      </p:sp>
      <p:sp>
        <p:nvSpPr>
          <p:cNvPr id="3" name="Subtitle 2">
            <a:extLst>
              <a:ext uri="{FF2B5EF4-FFF2-40B4-BE49-F238E27FC236}">
                <a16:creationId xmlns:a16="http://schemas.microsoft.com/office/drawing/2014/main" id="{EDE735D2-6F23-40AB-96BE-07AD0CCD8B73}"/>
              </a:ext>
            </a:extLst>
          </p:cNvPr>
          <p:cNvSpPr>
            <a:spLocks noGrp="1"/>
          </p:cNvSpPr>
          <p:nvPr>
            <p:ph type="subTitle" idx="1"/>
          </p:nvPr>
        </p:nvSpPr>
        <p:spPr>
          <a:xfrm>
            <a:off x="243281" y="4721918"/>
            <a:ext cx="5852719" cy="1117687"/>
          </a:xfrm>
        </p:spPr>
        <p:txBody>
          <a:bodyPr>
            <a:noAutofit/>
          </a:bodyPr>
          <a:lstStyle/>
          <a:p>
            <a:pPr algn="l"/>
            <a:r>
              <a:rPr lang="en-US" sz="2400" dirty="0">
                <a:latin typeface="Times New Roman" panose="02020603050405020304" pitchFamily="18" charset="0"/>
                <a:cs typeface="Times New Roman" panose="02020603050405020304" pitchFamily="18" charset="0"/>
              </a:rPr>
              <a:t>Entry Level Driver Training (ELDT) Final Rule published on December 8,2016;</a:t>
            </a:r>
          </a:p>
          <a:p>
            <a:pPr algn="l"/>
            <a:r>
              <a:rPr lang="en-US" sz="2400" dirty="0">
                <a:latin typeface="Times New Roman" panose="02020603050405020304" pitchFamily="18" charset="0"/>
                <a:cs typeface="Times New Roman" panose="02020603050405020304" pitchFamily="18" charset="0"/>
              </a:rPr>
              <a:t>Compliance date of rule is fast approaching </a:t>
            </a:r>
          </a:p>
          <a:p>
            <a:pPr algn="l"/>
            <a:r>
              <a:rPr lang="en-US" sz="2400" dirty="0">
                <a:latin typeface="Times New Roman" panose="02020603050405020304" pitchFamily="18" charset="0"/>
                <a:cs typeface="Times New Roman" panose="02020603050405020304" pitchFamily="18" charset="0"/>
              </a:rPr>
              <a:t>7 February 2022</a:t>
            </a:r>
          </a:p>
        </p:txBody>
      </p:sp>
      <p:pic>
        <p:nvPicPr>
          <p:cNvPr id="5" name="Picture 4" descr="A truck on the road&#10;&#10;Description automatically generated with low confidence">
            <a:extLst>
              <a:ext uri="{FF2B5EF4-FFF2-40B4-BE49-F238E27FC236}">
                <a16:creationId xmlns:a16="http://schemas.microsoft.com/office/drawing/2014/main" id="{8C67D860-6AE4-4B3B-B073-BEBEF5B59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6079" y="1647707"/>
            <a:ext cx="4809490" cy="3562585"/>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40816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3707-3E2E-4FAA-9E77-51B31EA37AF4}"/>
              </a:ext>
            </a:extLst>
          </p:cNvPr>
          <p:cNvSpPr>
            <a:spLocks noGrp="1"/>
          </p:cNvSpPr>
          <p:nvPr>
            <p:ph type="title"/>
          </p:nvPr>
        </p:nvSpPr>
        <p:spPr/>
        <p:txBody>
          <a:bodyPr/>
          <a:lstStyle/>
          <a:p>
            <a:pPr algn="ctr"/>
            <a:r>
              <a:rPr lang="en-US" dirty="0"/>
              <a:t>Theory instructor qualifications (prohibition):</a:t>
            </a:r>
          </a:p>
        </p:txBody>
      </p:sp>
      <p:sp>
        <p:nvSpPr>
          <p:cNvPr id="3" name="Content Placeholder 2">
            <a:extLst>
              <a:ext uri="{FF2B5EF4-FFF2-40B4-BE49-F238E27FC236}">
                <a16:creationId xmlns:a16="http://schemas.microsoft.com/office/drawing/2014/main" id="{D6E0108B-1147-4A95-9319-4E4E5A627D93}"/>
              </a:ext>
            </a:extLst>
          </p:cNvPr>
          <p:cNvSpPr>
            <a:spLocks noGrp="1"/>
          </p:cNvSpPr>
          <p:nvPr>
            <p:ph idx="1"/>
          </p:nvPr>
        </p:nvSpPr>
        <p:spPr/>
        <p:txBody>
          <a:bodyPr/>
          <a:lstStyle/>
          <a:p>
            <a:pPr marL="0" indent="0">
              <a:buNone/>
            </a:pPr>
            <a:r>
              <a:rPr lang="en-US" sz="2800" dirty="0">
                <a:latin typeface="Times New Roman" panose="02020603050405020304" pitchFamily="18" charset="0"/>
                <a:cs typeface="Times New Roman" panose="02020603050405020304" pitchFamily="18" charset="0"/>
              </a:rPr>
              <a:t>An individual is prohibited from providing theory instruction if his or her CDL is:</a:t>
            </a:r>
          </a:p>
          <a:p>
            <a:pPr marL="0" indent="0">
              <a:buNone/>
            </a:pPr>
            <a:endParaRPr lang="en-US" sz="1100"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Cancelled</a:t>
            </a:r>
          </a:p>
          <a:p>
            <a:pPr lvl="1"/>
            <a:r>
              <a:rPr lang="en-US" sz="2800" dirty="0">
                <a:latin typeface="Times New Roman" panose="02020603050405020304" pitchFamily="18" charset="0"/>
                <a:cs typeface="Times New Roman" panose="02020603050405020304" pitchFamily="18" charset="0"/>
              </a:rPr>
              <a:t>Suspended or </a:t>
            </a:r>
          </a:p>
          <a:p>
            <a:pPr lvl="1"/>
            <a:r>
              <a:rPr lang="en-US" sz="2800" dirty="0">
                <a:latin typeface="Times New Roman" panose="02020603050405020304" pitchFamily="18" charset="0"/>
                <a:cs typeface="Times New Roman" panose="02020603050405020304" pitchFamily="18" charset="0"/>
              </a:rPr>
              <a:t>Revoked</a:t>
            </a:r>
          </a:p>
          <a:p>
            <a:endParaRPr lang="en-US" dirty="0"/>
          </a:p>
        </p:txBody>
      </p:sp>
      <p:pic>
        <p:nvPicPr>
          <p:cNvPr id="4" name="Picture 3">
            <a:extLst>
              <a:ext uri="{FF2B5EF4-FFF2-40B4-BE49-F238E27FC236}">
                <a16:creationId xmlns:a16="http://schemas.microsoft.com/office/drawing/2014/main" id="{9A5D4EEB-DA6E-4FF4-8872-62A1F1A429BE}"/>
              </a:ext>
            </a:extLst>
          </p:cNvPr>
          <p:cNvPicPr>
            <a:picLocks noChangeAspect="1"/>
          </p:cNvPicPr>
          <p:nvPr/>
        </p:nvPicPr>
        <p:blipFill>
          <a:blip r:embed="rId2"/>
          <a:stretch>
            <a:fillRect/>
          </a:stretch>
        </p:blipFill>
        <p:spPr>
          <a:xfrm>
            <a:off x="10582517" y="595644"/>
            <a:ext cx="1609483" cy="1396105"/>
          </a:xfrm>
          <a:prstGeom prst="rect">
            <a:avLst/>
          </a:prstGeom>
        </p:spPr>
      </p:pic>
    </p:spTree>
    <p:extLst>
      <p:ext uri="{BB962C8B-B14F-4D97-AF65-F5344CB8AC3E}">
        <p14:creationId xmlns:p14="http://schemas.microsoft.com/office/powerpoint/2010/main" val="2585749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1E6F-213B-411D-84AE-E502FAA3D736}"/>
              </a:ext>
            </a:extLst>
          </p:cNvPr>
          <p:cNvSpPr>
            <a:spLocks noGrp="1"/>
          </p:cNvSpPr>
          <p:nvPr>
            <p:ph type="title"/>
          </p:nvPr>
        </p:nvSpPr>
        <p:spPr/>
        <p:txBody>
          <a:bodyPr/>
          <a:lstStyle/>
          <a:p>
            <a:pPr algn="ctr"/>
            <a:r>
              <a:rPr lang="en-US" dirty="0"/>
              <a:t>Behind The Wheel (BTW) Training</a:t>
            </a:r>
          </a:p>
        </p:txBody>
      </p:sp>
      <p:sp>
        <p:nvSpPr>
          <p:cNvPr id="3" name="Content Placeholder 2">
            <a:extLst>
              <a:ext uri="{FF2B5EF4-FFF2-40B4-BE49-F238E27FC236}">
                <a16:creationId xmlns:a16="http://schemas.microsoft.com/office/drawing/2014/main" id="{1C853FE1-5CC2-4C41-BDDB-A3975BC26896}"/>
              </a:ext>
            </a:extLst>
          </p:cNvPr>
          <p:cNvSpPr>
            <a:spLocks noGrp="1"/>
          </p:cNvSpPr>
          <p:nvPr>
            <p:ph idx="1"/>
          </p:nvPr>
        </p:nvSpPr>
        <p:spPr/>
        <p:txBody>
          <a:bodyPr/>
          <a:lstStyle/>
          <a:p>
            <a:pPr>
              <a:spcBef>
                <a:spcPts val="1800"/>
              </a:spcBef>
            </a:pPr>
            <a:r>
              <a:rPr lang="en-US" sz="2800" dirty="0">
                <a:latin typeface="Times New Roman" panose="02020603050405020304" pitchFamily="18" charset="0"/>
                <a:cs typeface="Times New Roman" panose="02020603050405020304" pitchFamily="18" charset="0"/>
              </a:rPr>
              <a:t>Actual operation of a CMV</a:t>
            </a:r>
          </a:p>
          <a:p>
            <a:pPr>
              <a:spcBef>
                <a:spcPts val="1800"/>
              </a:spcBef>
            </a:pPr>
            <a:r>
              <a:rPr lang="en-US" sz="2800" dirty="0">
                <a:latin typeface="Times New Roman" panose="02020603050405020304" pitchFamily="18" charset="0"/>
                <a:cs typeface="Times New Roman" panose="02020603050405020304" pitchFamily="18" charset="0"/>
              </a:rPr>
              <a:t>Takes place on a range or public road</a:t>
            </a:r>
          </a:p>
          <a:p>
            <a:pPr>
              <a:spcBef>
                <a:spcPts val="1800"/>
              </a:spcBef>
            </a:pPr>
            <a:r>
              <a:rPr lang="en-US" sz="2800" dirty="0">
                <a:latin typeface="Times New Roman" panose="02020603050405020304" pitchFamily="18" charset="0"/>
                <a:cs typeface="Times New Roman" panose="02020603050405020304" pitchFamily="18" charset="0"/>
              </a:rPr>
              <a:t>May not use a simulator to meet requirements</a:t>
            </a:r>
          </a:p>
          <a:p>
            <a:pPr>
              <a:spcBef>
                <a:spcPts val="1800"/>
              </a:spcBef>
            </a:pPr>
            <a:r>
              <a:rPr lang="en-US" sz="2800" b="1" u="sng" dirty="0">
                <a:latin typeface="Times New Roman" panose="02020603050405020304" pitchFamily="18" charset="0"/>
                <a:cs typeface="Times New Roman" panose="02020603050405020304" pitchFamily="18" charset="0"/>
              </a:rPr>
              <a:t>No Minimum </a:t>
            </a:r>
            <a:r>
              <a:rPr lang="en-US" sz="2800" dirty="0">
                <a:latin typeface="Times New Roman" panose="02020603050405020304" pitchFamily="18" charset="0"/>
                <a:cs typeface="Times New Roman" panose="02020603050405020304" pitchFamily="18" charset="0"/>
              </a:rPr>
              <a:t>number of hours, training provider will determine driver’s proficiency</a:t>
            </a:r>
          </a:p>
          <a:p>
            <a:pPr>
              <a:spcBef>
                <a:spcPts val="1800"/>
              </a:spcBef>
            </a:pPr>
            <a:r>
              <a:rPr lang="en-US" sz="2800" dirty="0">
                <a:latin typeface="Times New Roman" panose="02020603050405020304" pitchFamily="18" charset="0"/>
                <a:cs typeface="Times New Roman" panose="02020603050405020304" pitchFamily="18" charset="0"/>
              </a:rPr>
              <a:t>Basic vehicle control skills and mastery of basic maneuvers</a:t>
            </a:r>
          </a:p>
          <a:p>
            <a:endParaRPr lang="en-US" dirty="0"/>
          </a:p>
        </p:txBody>
      </p:sp>
      <p:pic>
        <p:nvPicPr>
          <p:cNvPr id="4" name="Picture 3">
            <a:extLst>
              <a:ext uri="{FF2B5EF4-FFF2-40B4-BE49-F238E27FC236}">
                <a16:creationId xmlns:a16="http://schemas.microsoft.com/office/drawing/2014/main" id="{AB745133-7BAB-4015-AEA4-B4D6283D5CDF}"/>
              </a:ext>
            </a:extLst>
          </p:cNvPr>
          <p:cNvPicPr>
            <a:picLocks noChangeAspect="1"/>
          </p:cNvPicPr>
          <p:nvPr/>
        </p:nvPicPr>
        <p:blipFill>
          <a:blip r:embed="rId2"/>
          <a:stretch>
            <a:fillRect/>
          </a:stretch>
        </p:blipFill>
        <p:spPr>
          <a:xfrm>
            <a:off x="10582517" y="595644"/>
            <a:ext cx="1609483" cy="1396105"/>
          </a:xfrm>
          <a:prstGeom prst="rect">
            <a:avLst/>
          </a:prstGeom>
        </p:spPr>
      </p:pic>
    </p:spTree>
    <p:extLst>
      <p:ext uri="{BB962C8B-B14F-4D97-AF65-F5344CB8AC3E}">
        <p14:creationId xmlns:p14="http://schemas.microsoft.com/office/powerpoint/2010/main" val="22398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DE6E-2D0F-4EC9-908C-2C12D4356DF9}"/>
              </a:ext>
            </a:extLst>
          </p:cNvPr>
          <p:cNvSpPr>
            <a:spLocks noGrp="1"/>
          </p:cNvSpPr>
          <p:nvPr>
            <p:ph type="title"/>
          </p:nvPr>
        </p:nvSpPr>
        <p:spPr/>
        <p:txBody>
          <a:bodyPr/>
          <a:lstStyle/>
          <a:p>
            <a:pPr algn="ctr"/>
            <a:r>
              <a:rPr lang="en-US" dirty="0"/>
              <a:t>Behind-the-Wheel  “Range”</a:t>
            </a:r>
          </a:p>
        </p:txBody>
      </p:sp>
      <p:sp>
        <p:nvSpPr>
          <p:cNvPr id="3" name="Content Placeholder 2">
            <a:extLst>
              <a:ext uri="{FF2B5EF4-FFF2-40B4-BE49-F238E27FC236}">
                <a16:creationId xmlns:a16="http://schemas.microsoft.com/office/drawing/2014/main" id="{60408508-F787-4235-8032-9AEF3E4CF530}"/>
              </a:ext>
            </a:extLst>
          </p:cNvPr>
          <p:cNvSpPr>
            <a:spLocks noGrp="1"/>
          </p:cNvSpPr>
          <p:nvPr>
            <p:ph idx="1"/>
          </p:nvPr>
        </p:nvSpPr>
        <p:spPr/>
        <p:txBody>
          <a:bodyPr/>
          <a:lstStyle/>
          <a:p>
            <a:pPr>
              <a:spcBef>
                <a:spcPts val="1800"/>
              </a:spcBef>
            </a:pPr>
            <a:r>
              <a:rPr lang="en-US" sz="2800" dirty="0">
                <a:latin typeface="Times New Roman" panose="02020603050405020304" pitchFamily="18" charset="0"/>
                <a:cs typeface="Times New Roman" panose="02020603050405020304" pitchFamily="18" charset="0"/>
              </a:rPr>
              <a:t>Vehicle Inspection Pre-Trip/En-route/Post-Trip</a:t>
            </a:r>
          </a:p>
          <a:p>
            <a:pPr>
              <a:spcBef>
                <a:spcPts val="1800"/>
              </a:spcBef>
            </a:pPr>
            <a:r>
              <a:rPr lang="en-US" sz="2800" dirty="0">
                <a:latin typeface="Times New Roman" panose="02020603050405020304" pitchFamily="18" charset="0"/>
                <a:cs typeface="Times New Roman" panose="02020603050405020304" pitchFamily="18" charset="0"/>
              </a:rPr>
              <a:t>Straight Line Backing</a:t>
            </a:r>
          </a:p>
          <a:p>
            <a:pPr>
              <a:spcBef>
                <a:spcPts val="1800"/>
              </a:spcBef>
            </a:pPr>
            <a:r>
              <a:rPr lang="en-US" sz="2800" dirty="0">
                <a:latin typeface="Times New Roman" panose="02020603050405020304" pitchFamily="18" charset="0"/>
                <a:cs typeface="Times New Roman" panose="02020603050405020304" pitchFamily="18" charset="0"/>
              </a:rPr>
              <a:t>Alley Dock Backing (45 &amp; 90 Degree)</a:t>
            </a:r>
          </a:p>
          <a:p>
            <a:pPr>
              <a:spcBef>
                <a:spcPts val="1800"/>
              </a:spcBef>
            </a:pPr>
            <a:r>
              <a:rPr lang="en-US" sz="2800" dirty="0">
                <a:latin typeface="Times New Roman" panose="02020603050405020304" pitchFamily="18" charset="0"/>
                <a:cs typeface="Times New Roman" panose="02020603050405020304" pitchFamily="18" charset="0"/>
              </a:rPr>
              <a:t>Off-Set Backing</a:t>
            </a:r>
          </a:p>
          <a:p>
            <a:pPr>
              <a:spcBef>
                <a:spcPts val="1800"/>
              </a:spcBef>
            </a:pPr>
            <a:r>
              <a:rPr lang="en-US" sz="2800" dirty="0">
                <a:latin typeface="Times New Roman" panose="02020603050405020304" pitchFamily="18" charset="0"/>
                <a:cs typeface="Times New Roman" panose="02020603050405020304" pitchFamily="18" charset="0"/>
              </a:rPr>
              <a:t>Parallel Parking Blind Side</a:t>
            </a:r>
          </a:p>
          <a:p>
            <a:pPr>
              <a:spcBef>
                <a:spcPts val="1800"/>
              </a:spcBef>
            </a:pPr>
            <a:r>
              <a:rPr lang="en-US" sz="2800" dirty="0">
                <a:latin typeface="Times New Roman" panose="02020603050405020304" pitchFamily="18" charset="0"/>
                <a:cs typeface="Times New Roman" panose="02020603050405020304" pitchFamily="18" charset="0"/>
              </a:rPr>
              <a:t>Parallel Parking Sight Side</a:t>
            </a:r>
          </a:p>
          <a:p>
            <a:endParaRPr lang="en-US" dirty="0"/>
          </a:p>
        </p:txBody>
      </p:sp>
      <p:pic>
        <p:nvPicPr>
          <p:cNvPr id="4" name="Picture 3">
            <a:extLst>
              <a:ext uri="{FF2B5EF4-FFF2-40B4-BE49-F238E27FC236}">
                <a16:creationId xmlns:a16="http://schemas.microsoft.com/office/drawing/2014/main" id="{D5E8A0C7-9AFF-4D56-B13A-6C310E628573}"/>
              </a:ext>
            </a:extLst>
          </p:cNvPr>
          <p:cNvPicPr>
            <a:picLocks noChangeAspect="1"/>
          </p:cNvPicPr>
          <p:nvPr/>
        </p:nvPicPr>
        <p:blipFill>
          <a:blip r:embed="rId2"/>
          <a:stretch>
            <a:fillRect/>
          </a:stretch>
        </p:blipFill>
        <p:spPr>
          <a:xfrm>
            <a:off x="10553350" y="578840"/>
            <a:ext cx="1638650" cy="1442907"/>
          </a:xfrm>
          <a:prstGeom prst="rect">
            <a:avLst/>
          </a:prstGeom>
        </p:spPr>
      </p:pic>
    </p:spTree>
    <p:extLst>
      <p:ext uri="{BB962C8B-B14F-4D97-AF65-F5344CB8AC3E}">
        <p14:creationId xmlns:p14="http://schemas.microsoft.com/office/powerpoint/2010/main" val="525243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AE1C-BACD-41E4-B945-84DB1AE491B3}"/>
              </a:ext>
            </a:extLst>
          </p:cNvPr>
          <p:cNvSpPr>
            <a:spLocks noGrp="1"/>
          </p:cNvSpPr>
          <p:nvPr>
            <p:ph type="title"/>
          </p:nvPr>
        </p:nvSpPr>
        <p:spPr/>
        <p:txBody>
          <a:bodyPr/>
          <a:lstStyle/>
          <a:p>
            <a:pPr algn="ctr"/>
            <a:r>
              <a:rPr lang="en-US" dirty="0"/>
              <a:t>Behind-the-Wheel   “Public Road”</a:t>
            </a:r>
          </a:p>
        </p:txBody>
      </p:sp>
      <p:sp>
        <p:nvSpPr>
          <p:cNvPr id="3" name="Content Placeholder 2">
            <a:extLst>
              <a:ext uri="{FF2B5EF4-FFF2-40B4-BE49-F238E27FC236}">
                <a16:creationId xmlns:a16="http://schemas.microsoft.com/office/drawing/2014/main" id="{2E311D46-C188-4399-8865-05C8793118BE}"/>
              </a:ext>
            </a:extLst>
          </p:cNvPr>
          <p:cNvSpPr>
            <a:spLocks noGrp="1"/>
          </p:cNvSpPr>
          <p:nvPr>
            <p:ph idx="1"/>
          </p:nvPr>
        </p:nvSpPr>
        <p:spPr/>
        <p:txBody>
          <a:bodyPr>
            <a:normAutofit fontScale="92500" lnSpcReduction="20000"/>
          </a:bodyPr>
          <a:lstStyle/>
          <a:p>
            <a:pPr>
              <a:spcBef>
                <a:spcPts val="1800"/>
              </a:spcBef>
            </a:pPr>
            <a:r>
              <a:rPr lang="en-US" sz="2800" dirty="0">
                <a:latin typeface="Times New Roman" panose="02020603050405020304" pitchFamily="18" charset="0"/>
                <a:cs typeface="Times New Roman" panose="02020603050405020304" pitchFamily="18" charset="0"/>
              </a:rPr>
              <a:t>Vehicle Controls Including: Left, Right turns, Lane Changes, Curves at Highway Speeds and Entry and Exit on the Interstate or Controlled Access Highway</a:t>
            </a:r>
          </a:p>
          <a:p>
            <a:pPr>
              <a:spcBef>
                <a:spcPts val="1800"/>
              </a:spcBef>
            </a:pPr>
            <a:r>
              <a:rPr lang="en-US" sz="2800" dirty="0">
                <a:latin typeface="Times New Roman" panose="02020603050405020304" pitchFamily="18" charset="0"/>
                <a:cs typeface="Times New Roman" panose="02020603050405020304" pitchFamily="18" charset="0"/>
              </a:rPr>
              <a:t>Shifting/Transmission</a:t>
            </a:r>
          </a:p>
          <a:p>
            <a:pPr>
              <a:spcBef>
                <a:spcPts val="1800"/>
              </a:spcBef>
            </a:pPr>
            <a:r>
              <a:rPr lang="en-US" sz="2800" dirty="0">
                <a:latin typeface="Times New Roman" panose="02020603050405020304" pitchFamily="18" charset="0"/>
                <a:cs typeface="Times New Roman" panose="02020603050405020304" pitchFamily="18" charset="0"/>
              </a:rPr>
              <a:t>Communications/Signaling</a:t>
            </a:r>
          </a:p>
          <a:p>
            <a:pPr>
              <a:spcBef>
                <a:spcPts val="1800"/>
              </a:spcBef>
            </a:pPr>
            <a:r>
              <a:rPr lang="en-US" sz="2800" dirty="0">
                <a:latin typeface="Times New Roman" panose="02020603050405020304" pitchFamily="18" charset="0"/>
                <a:cs typeface="Times New Roman" panose="02020603050405020304" pitchFamily="18" charset="0"/>
              </a:rPr>
              <a:t>Visual Search</a:t>
            </a:r>
          </a:p>
          <a:p>
            <a:pPr>
              <a:spcBef>
                <a:spcPts val="1800"/>
              </a:spcBef>
            </a:pPr>
            <a:r>
              <a:rPr lang="en-US" sz="2800" dirty="0">
                <a:latin typeface="Times New Roman" panose="02020603050405020304" pitchFamily="18" charset="0"/>
                <a:cs typeface="Times New Roman" panose="02020603050405020304" pitchFamily="18" charset="0"/>
              </a:rPr>
              <a:t>Speed and Space Management</a:t>
            </a:r>
          </a:p>
          <a:p>
            <a:pPr>
              <a:spcBef>
                <a:spcPts val="1800"/>
              </a:spcBef>
            </a:pPr>
            <a:r>
              <a:rPr lang="en-US" sz="2800" dirty="0">
                <a:latin typeface="Times New Roman" panose="02020603050405020304" pitchFamily="18" charset="0"/>
                <a:cs typeface="Times New Roman" panose="02020603050405020304" pitchFamily="18" charset="0"/>
              </a:rPr>
              <a:t>Safe Driver Behavior</a:t>
            </a:r>
          </a:p>
          <a:p>
            <a:endParaRPr lang="en-US" dirty="0"/>
          </a:p>
        </p:txBody>
      </p:sp>
      <p:pic>
        <p:nvPicPr>
          <p:cNvPr id="4" name="Picture 3">
            <a:extLst>
              <a:ext uri="{FF2B5EF4-FFF2-40B4-BE49-F238E27FC236}">
                <a16:creationId xmlns:a16="http://schemas.microsoft.com/office/drawing/2014/main" id="{FB60FDA6-59F1-45B9-94E6-F51988C90C1C}"/>
              </a:ext>
            </a:extLst>
          </p:cNvPr>
          <p:cNvPicPr>
            <a:picLocks noChangeAspect="1"/>
          </p:cNvPicPr>
          <p:nvPr/>
        </p:nvPicPr>
        <p:blipFill>
          <a:blip r:embed="rId2"/>
          <a:stretch>
            <a:fillRect/>
          </a:stretch>
        </p:blipFill>
        <p:spPr>
          <a:xfrm>
            <a:off x="10582517" y="595644"/>
            <a:ext cx="1609483" cy="1396105"/>
          </a:xfrm>
          <a:prstGeom prst="rect">
            <a:avLst/>
          </a:prstGeom>
        </p:spPr>
      </p:pic>
    </p:spTree>
    <p:extLst>
      <p:ext uri="{BB962C8B-B14F-4D97-AF65-F5344CB8AC3E}">
        <p14:creationId xmlns:p14="http://schemas.microsoft.com/office/powerpoint/2010/main" val="973085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754C-C2EB-48E3-843D-2D0E3E9D47C3}"/>
              </a:ext>
            </a:extLst>
          </p:cNvPr>
          <p:cNvSpPr>
            <a:spLocks noGrp="1"/>
          </p:cNvSpPr>
          <p:nvPr>
            <p:ph type="title"/>
          </p:nvPr>
        </p:nvSpPr>
        <p:spPr/>
        <p:txBody>
          <a:bodyPr/>
          <a:lstStyle/>
          <a:p>
            <a:pPr algn="ctr"/>
            <a:r>
              <a:rPr lang="en-US" dirty="0"/>
              <a:t>Behind-the-Wheel “Public Road” Continued</a:t>
            </a:r>
          </a:p>
        </p:txBody>
      </p:sp>
      <p:sp>
        <p:nvSpPr>
          <p:cNvPr id="3" name="Content Placeholder 2">
            <a:extLst>
              <a:ext uri="{FF2B5EF4-FFF2-40B4-BE49-F238E27FC236}">
                <a16:creationId xmlns:a16="http://schemas.microsoft.com/office/drawing/2014/main" id="{EE47EE5D-5856-46D4-97C9-2A51C4034ECD}"/>
              </a:ext>
            </a:extLst>
          </p:cNvPr>
          <p:cNvSpPr>
            <a:spLocks noGrp="1"/>
          </p:cNvSpPr>
          <p:nvPr>
            <p:ph idx="1"/>
          </p:nvPr>
        </p:nvSpPr>
        <p:spPr>
          <a:xfrm>
            <a:off x="680321" y="2336873"/>
            <a:ext cx="10065976" cy="4055538"/>
          </a:xfrm>
        </p:spPr>
        <p:txBody>
          <a:bodyPr>
            <a:normAutofit lnSpcReduction="10000"/>
          </a:bodyPr>
          <a:lstStyle/>
          <a:p>
            <a:pPr marL="0" indent="0" algn="ctr">
              <a:spcBef>
                <a:spcPts val="1800"/>
              </a:spcBef>
              <a:buNone/>
            </a:pPr>
            <a:r>
              <a:rPr lang="en-US" sz="2800" b="1" u="sng" dirty="0">
                <a:latin typeface="Times New Roman" panose="02020603050405020304" pitchFamily="18" charset="0"/>
                <a:cs typeface="Times New Roman" panose="02020603050405020304" pitchFamily="18" charset="0"/>
              </a:rPr>
              <a:t>Taught but not Graded </a:t>
            </a:r>
          </a:p>
          <a:p>
            <a:pPr>
              <a:spcBef>
                <a:spcPts val="1800"/>
              </a:spcBef>
            </a:pPr>
            <a:r>
              <a:rPr lang="en-US" sz="2800" dirty="0">
                <a:latin typeface="Times New Roman" panose="02020603050405020304" pitchFamily="18" charset="0"/>
                <a:cs typeface="Times New Roman" panose="02020603050405020304" pitchFamily="18" charset="0"/>
              </a:rPr>
              <a:t>Hours of Service (HOS)</a:t>
            </a:r>
          </a:p>
          <a:p>
            <a:pPr>
              <a:spcBef>
                <a:spcPts val="1800"/>
              </a:spcBef>
            </a:pPr>
            <a:r>
              <a:rPr lang="en-US" sz="2800" dirty="0">
                <a:latin typeface="Times New Roman" panose="02020603050405020304" pitchFamily="18" charset="0"/>
                <a:cs typeface="Times New Roman" panose="02020603050405020304" pitchFamily="18" charset="0"/>
              </a:rPr>
              <a:t>Hazard Perception</a:t>
            </a:r>
          </a:p>
          <a:p>
            <a:pPr>
              <a:spcBef>
                <a:spcPts val="1800"/>
              </a:spcBef>
            </a:pPr>
            <a:r>
              <a:rPr lang="en-US" sz="2800" dirty="0">
                <a:latin typeface="Times New Roman" panose="02020603050405020304" pitchFamily="18" charset="0"/>
                <a:cs typeface="Times New Roman" panose="02020603050405020304" pitchFamily="18" charset="0"/>
              </a:rPr>
              <a:t>Railroad (RR)-Highway Grade Crossing</a:t>
            </a:r>
          </a:p>
          <a:p>
            <a:pPr>
              <a:spcBef>
                <a:spcPts val="1800"/>
              </a:spcBef>
            </a:pPr>
            <a:r>
              <a:rPr lang="en-US" sz="2800" dirty="0">
                <a:latin typeface="Times New Roman" panose="02020603050405020304" pitchFamily="18" charset="0"/>
                <a:cs typeface="Times New Roman" panose="02020603050405020304" pitchFamily="18" charset="0"/>
              </a:rPr>
              <a:t>Night Operation</a:t>
            </a:r>
          </a:p>
          <a:p>
            <a:pPr>
              <a:spcBef>
                <a:spcPts val="1800"/>
              </a:spcBef>
            </a:pPr>
            <a:r>
              <a:rPr lang="en-US" sz="2800" dirty="0">
                <a:latin typeface="Times New Roman" panose="02020603050405020304" pitchFamily="18" charset="0"/>
                <a:cs typeface="Times New Roman" panose="02020603050405020304" pitchFamily="18" charset="0"/>
              </a:rPr>
              <a:t>Extreme Driving Conditions</a:t>
            </a:r>
          </a:p>
          <a:p>
            <a:pPr>
              <a:spcBef>
                <a:spcPts val="1800"/>
              </a:spcBef>
            </a:pPr>
            <a:r>
              <a:rPr lang="en-US" sz="2800" dirty="0">
                <a:latin typeface="Times New Roman" panose="02020603050405020304" pitchFamily="18" charset="0"/>
                <a:cs typeface="Times New Roman" panose="02020603050405020304" pitchFamily="18" charset="0"/>
              </a:rPr>
              <a:t>Skid Control/Recovery, Jackknifing and Other Emergencies</a:t>
            </a:r>
          </a:p>
          <a:p>
            <a:endParaRPr lang="en-US" dirty="0"/>
          </a:p>
        </p:txBody>
      </p:sp>
      <p:pic>
        <p:nvPicPr>
          <p:cNvPr id="4" name="Picture 3">
            <a:extLst>
              <a:ext uri="{FF2B5EF4-FFF2-40B4-BE49-F238E27FC236}">
                <a16:creationId xmlns:a16="http://schemas.microsoft.com/office/drawing/2014/main" id="{35A0E48F-5E28-4BC9-B220-D994E7514A1A}"/>
              </a:ext>
            </a:extLst>
          </p:cNvPr>
          <p:cNvPicPr>
            <a:picLocks noChangeAspect="1"/>
          </p:cNvPicPr>
          <p:nvPr/>
        </p:nvPicPr>
        <p:blipFill>
          <a:blip r:embed="rId2"/>
          <a:stretch>
            <a:fillRect/>
          </a:stretch>
        </p:blipFill>
        <p:spPr>
          <a:xfrm>
            <a:off x="10582517" y="595644"/>
            <a:ext cx="1609483" cy="1396105"/>
          </a:xfrm>
          <a:prstGeom prst="rect">
            <a:avLst/>
          </a:prstGeom>
        </p:spPr>
      </p:pic>
    </p:spTree>
    <p:extLst>
      <p:ext uri="{BB962C8B-B14F-4D97-AF65-F5344CB8AC3E}">
        <p14:creationId xmlns:p14="http://schemas.microsoft.com/office/powerpoint/2010/main" val="1327434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A978C-E652-4E73-9FBA-3CCC7333B55B}"/>
              </a:ext>
            </a:extLst>
          </p:cNvPr>
          <p:cNvSpPr>
            <a:spLocks noGrp="1"/>
          </p:cNvSpPr>
          <p:nvPr>
            <p:ph type="title"/>
          </p:nvPr>
        </p:nvSpPr>
        <p:spPr/>
        <p:txBody>
          <a:bodyPr/>
          <a:lstStyle/>
          <a:p>
            <a:pPr algn="ctr"/>
            <a:r>
              <a:rPr lang="en-US" dirty="0"/>
              <a:t>Behind-the-Wheel “Public Road” Continued</a:t>
            </a:r>
          </a:p>
        </p:txBody>
      </p:sp>
      <p:sp>
        <p:nvSpPr>
          <p:cNvPr id="3" name="Content Placeholder 2">
            <a:extLst>
              <a:ext uri="{FF2B5EF4-FFF2-40B4-BE49-F238E27FC236}">
                <a16:creationId xmlns:a16="http://schemas.microsoft.com/office/drawing/2014/main" id="{67F80354-3388-432B-878D-1AD1BDE1DF42}"/>
              </a:ext>
            </a:extLst>
          </p:cNvPr>
          <p:cNvSpPr>
            <a:spLocks noGrp="1"/>
          </p:cNvSpPr>
          <p:nvPr>
            <p:ph idx="1"/>
          </p:nvPr>
        </p:nvSpPr>
        <p:spPr/>
        <p:txBody>
          <a:bodyPr/>
          <a:lstStyle/>
          <a:p>
            <a:pPr>
              <a:spcBef>
                <a:spcPts val="1800"/>
              </a:spcBef>
            </a:pPr>
            <a:r>
              <a:rPr lang="en-US" dirty="0">
                <a:latin typeface="Times New Roman" panose="02020603050405020304" pitchFamily="18" charset="0"/>
                <a:cs typeface="Times New Roman" panose="02020603050405020304" pitchFamily="18" charset="0"/>
              </a:rPr>
              <a:t>Instructors must cover all topics listed and “determine and document that each driver-trainee has demonstrated proficiency in all element of the BTW curriculum unless otherwise noted”</a:t>
            </a:r>
          </a:p>
          <a:p>
            <a:pPr>
              <a:spcBef>
                <a:spcPts val="1800"/>
              </a:spcBef>
            </a:pPr>
            <a:r>
              <a:rPr lang="en-US" dirty="0">
                <a:latin typeface="Times New Roman" panose="02020603050405020304" pitchFamily="18" charset="0"/>
                <a:cs typeface="Times New Roman" panose="02020603050405020304" pitchFamily="18" charset="0"/>
              </a:rPr>
              <a:t>Does not allow for “test outs” of skills training on either range or public road</a:t>
            </a:r>
          </a:p>
          <a:p>
            <a:pPr>
              <a:spcBef>
                <a:spcPts val="1800"/>
              </a:spcBef>
            </a:pPr>
            <a:r>
              <a:rPr lang="en-US" dirty="0">
                <a:latin typeface="Times New Roman" panose="02020603050405020304" pitchFamily="18" charset="0"/>
                <a:cs typeface="Times New Roman" panose="02020603050405020304" pitchFamily="18" charset="0"/>
              </a:rPr>
              <a:t>Each Trainee must complete entire program to successfully operate a commercial vehicle</a:t>
            </a:r>
          </a:p>
          <a:p>
            <a:endParaRPr lang="en-US" dirty="0"/>
          </a:p>
        </p:txBody>
      </p:sp>
      <p:pic>
        <p:nvPicPr>
          <p:cNvPr id="4" name="Picture 3">
            <a:extLst>
              <a:ext uri="{FF2B5EF4-FFF2-40B4-BE49-F238E27FC236}">
                <a16:creationId xmlns:a16="http://schemas.microsoft.com/office/drawing/2014/main" id="{97BB8F92-2699-4D65-B6C4-ABB67E852FBB}"/>
              </a:ext>
            </a:extLst>
          </p:cNvPr>
          <p:cNvPicPr>
            <a:picLocks noChangeAspect="1"/>
          </p:cNvPicPr>
          <p:nvPr/>
        </p:nvPicPr>
        <p:blipFill>
          <a:blip r:embed="rId2"/>
          <a:stretch>
            <a:fillRect/>
          </a:stretch>
        </p:blipFill>
        <p:spPr>
          <a:xfrm>
            <a:off x="10583694" y="583660"/>
            <a:ext cx="1608306" cy="1410509"/>
          </a:xfrm>
          <a:prstGeom prst="rect">
            <a:avLst/>
          </a:prstGeom>
        </p:spPr>
      </p:pic>
    </p:spTree>
    <p:extLst>
      <p:ext uri="{BB962C8B-B14F-4D97-AF65-F5344CB8AC3E}">
        <p14:creationId xmlns:p14="http://schemas.microsoft.com/office/powerpoint/2010/main" val="77711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93E95-D21F-4868-A4C1-A728194CEA8C}"/>
              </a:ext>
            </a:extLst>
          </p:cNvPr>
          <p:cNvSpPr>
            <a:spLocks noGrp="1"/>
          </p:cNvSpPr>
          <p:nvPr>
            <p:ph type="title"/>
          </p:nvPr>
        </p:nvSpPr>
        <p:spPr/>
        <p:txBody>
          <a:bodyPr/>
          <a:lstStyle/>
          <a:p>
            <a:pPr algn="ctr"/>
            <a:r>
              <a:rPr lang="en-US" dirty="0"/>
              <a:t>Training Requirements:</a:t>
            </a:r>
          </a:p>
        </p:txBody>
      </p:sp>
      <p:sp>
        <p:nvSpPr>
          <p:cNvPr id="3" name="Content Placeholder 2">
            <a:extLst>
              <a:ext uri="{FF2B5EF4-FFF2-40B4-BE49-F238E27FC236}">
                <a16:creationId xmlns:a16="http://schemas.microsoft.com/office/drawing/2014/main" id="{64D30637-BB5A-456C-9ABA-507B6765E792}"/>
              </a:ext>
            </a:extLst>
          </p:cNvPr>
          <p:cNvSpPr>
            <a:spLocks noGrp="1"/>
          </p:cNvSpPr>
          <p:nvPr>
            <p:ph idx="1"/>
          </p:nvPr>
        </p:nvSpPr>
        <p:spPr/>
        <p:txBody>
          <a:bodyPr>
            <a:normAutofit lnSpcReduction="10000"/>
          </a:bodyPr>
          <a:lstStyle/>
          <a:p>
            <a:pPr>
              <a:spcBef>
                <a:spcPts val="1800"/>
              </a:spcBef>
            </a:pPr>
            <a:r>
              <a:rPr lang="en-US" sz="2800" dirty="0">
                <a:latin typeface="Times New Roman" panose="02020603050405020304" pitchFamily="18" charset="0"/>
                <a:cs typeface="Times New Roman" panose="02020603050405020304" pitchFamily="18" charset="0"/>
              </a:rPr>
              <a:t>Theory 1 </a:t>
            </a:r>
            <a:r>
              <a:rPr lang="en-US" sz="2800" b="1" u="sng" dirty="0">
                <a:latin typeface="Times New Roman" panose="02020603050405020304" pitchFamily="18" charset="0"/>
                <a:cs typeface="Times New Roman" panose="02020603050405020304" pitchFamily="18" charset="0"/>
              </a:rPr>
              <a:t>Classroom</a:t>
            </a:r>
            <a:r>
              <a:rPr lang="en-US" sz="2800" dirty="0">
                <a:latin typeface="Times New Roman" panose="02020603050405020304" pitchFamily="18" charset="0"/>
                <a:cs typeface="Times New Roman" panose="02020603050405020304" pitchFamily="18" charset="0"/>
              </a:rPr>
              <a:t> and Theory 2 </a:t>
            </a:r>
            <a:r>
              <a:rPr lang="en-US" sz="2800" b="1" u="sng" dirty="0">
                <a:latin typeface="Times New Roman" panose="02020603050405020304" pitchFamily="18" charset="0"/>
                <a:cs typeface="Times New Roman" panose="02020603050405020304" pitchFamily="18" charset="0"/>
              </a:rPr>
              <a:t>BTW</a:t>
            </a:r>
            <a:r>
              <a:rPr lang="en-US" sz="2800" dirty="0">
                <a:latin typeface="Times New Roman" panose="02020603050405020304" pitchFamily="18" charset="0"/>
                <a:cs typeface="Times New Roman" panose="02020603050405020304" pitchFamily="18" charset="0"/>
              </a:rPr>
              <a:t> trainings may be delivered by different training providers</a:t>
            </a:r>
          </a:p>
          <a:p>
            <a:pPr>
              <a:spcBef>
                <a:spcPts val="1800"/>
              </a:spcBef>
            </a:pPr>
            <a:r>
              <a:rPr lang="en-US" sz="2800" dirty="0">
                <a:latin typeface="Times New Roman" panose="02020603050405020304" pitchFamily="18" charset="0"/>
                <a:cs typeface="Times New Roman" panose="02020603050405020304" pitchFamily="18" charset="0"/>
              </a:rPr>
              <a:t>Both training providers must be registered/listed on the Training Provider Registry</a:t>
            </a:r>
          </a:p>
          <a:p>
            <a:pPr>
              <a:spcBef>
                <a:spcPts val="1800"/>
              </a:spcBef>
            </a:pPr>
            <a:r>
              <a:rPr lang="en-US" sz="2800" dirty="0">
                <a:latin typeface="Times New Roman" panose="02020603050405020304" pitchFamily="18" charset="0"/>
                <a:cs typeface="Times New Roman" panose="02020603050405020304" pitchFamily="18" charset="0"/>
              </a:rPr>
              <a:t>Both training providers would submit driver training information to FMCSA</a:t>
            </a:r>
          </a:p>
          <a:p>
            <a:pPr>
              <a:spcBef>
                <a:spcPts val="1800"/>
              </a:spcBef>
            </a:pPr>
            <a:r>
              <a:rPr lang="en-US" sz="2800" dirty="0">
                <a:latin typeface="Times New Roman" panose="02020603050405020304" pitchFamily="18" charset="0"/>
                <a:cs typeface="Times New Roman" panose="02020603050405020304" pitchFamily="18" charset="0"/>
              </a:rPr>
              <a:t>BTW range and BTW public road trainings must be provided by the </a:t>
            </a:r>
            <a:r>
              <a:rPr lang="en-US" sz="2800" b="1" u="sng" dirty="0">
                <a:latin typeface="Times New Roman" panose="02020603050405020304" pitchFamily="18" charset="0"/>
                <a:cs typeface="Times New Roman" panose="02020603050405020304" pitchFamily="18" charset="0"/>
              </a:rPr>
              <a:t>Same Training Provider</a:t>
            </a:r>
          </a:p>
          <a:p>
            <a:endParaRPr lang="en-US" dirty="0"/>
          </a:p>
        </p:txBody>
      </p:sp>
      <p:pic>
        <p:nvPicPr>
          <p:cNvPr id="4" name="Picture 3">
            <a:extLst>
              <a:ext uri="{FF2B5EF4-FFF2-40B4-BE49-F238E27FC236}">
                <a16:creationId xmlns:a16="http://schemas.microsoft.com/office/drawing/2014/main" id="{073A9140-749F-47D0-A204-64854239BB0D}"/>
              </a:ext>
            </a:extLst>
          </p:cNvPr>
          <p:cNvPicPr>
            <a:picLocks noChangeAspect="1"/>
          </p:cNvPicPr>
          <p:nvPr/>
        </p:nvPicPr>
        <p:blipFill>
          <a:blip r:embed="rId2"/>
          <a:stretch>
            <a:fillRect/>
          </a:stretch>
        </p:blipFill>
        <p:spPr>
          <a:xfrm>
            <a:off x="10583694" y="583660"/>
            <a:ext cx="1608306" cy="1410510"/>
          </a:xfrm>
          <a:prstGeom prst="rect">
            <a:avLst/>
          </a:prstGeom>
        </p:spPr>
      </p:pic>
    </p:spTree>
    <p:extLst>
      <p:ext uri="{BB962C8B-B14F-4D97-AF65-F5344CB8AC3E}">
        <p14:creationId xmlns:p14="http://schemas.microsoft.com/office/powerpoint/2010/main" val="1508147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4333-B136-41EB-A52C-847EB682A3D7}"/>
              </a:ext>
            </a:extLst>
          </p:cNvPr>
          <p:cNvSpPr>
            <a:spLocks noGrp="1"/>
          </p:cNvSpPr>
          <p:nvPr>
            <p:ph type="title"/>
          </p:nvPr>
        </p:nvSpPr>
        <p:spPr/>
        <p:txBody>
          <a:bodyPr/>
          <a:lstStyle/>
          <a:p>
            <a:pPr algn="ctr"/>
            <a:r>
              <a:rPr lang="en-US" dirty="0"/>
              <a:t>Training Provider Qualifications:</a:t>
            </a:r>
          </a:p>
        </p:txBody>
      </p:sp>
      <p:sp>
        <p:nvSpPr>
          <p:cNvPr id="3" name="Content Placeholder 2">
            <a:extLst>
              <a:ext uri="{FF2B5EF4-FFF2-40B4-BE49-F238E27FC236}">
                <a16:creationId xmlns:a16="http://schemas.microsoft.com/office/drawing/2014/main" id="{D5EC0573-EC30-4B95-A850-62C377A96712}"/>
              </a:ext>
            </a:extLst>
          </p:cNvPr>
          <p:cNvSpPr>
            <a:spLocks noGrp="1"/>
          </p:cNvSpPr>
          <p:nvPr>
            <p:ph sz="half" idx="1"/>
          </p:nvPr>
        </p:nvSpPr>
        <p:spPr/>
        <p:txBody>
          <a:bodyPr>
            <a:normAutofit lnSpcReduction="10000"/>
          </a:bodyPr>
          <a:lstStyle/>
          <a:p>
            <a:pPr marL="0" indent="0">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Which can include:</a:t>
            </a:r>
          </a:p>
          <a:p>
            <a:pPr marL="0" indent="0">
              <a:buFont typeface="Arial" panose="020B0604020202020204" pitchFamily="34" charset="0"/>
              <a:buNone/>
            </a:pPr>
            <a:endParaRPr lang="en-US" sz="2800"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Training schools</a:t>
            </a:r>
          </a:p>
          <a:p>
            <a:pPr lvl="1"/>
            <a:r>
              <a:rPr lang="en-US" sz="2800" dirty="0">
                <a:latin typeface="Times New Roman" panose="02020603050405020304" pitchFamily="18" charset="0"/>
                <a:cs typeface="Times New Roman" panose="02020603050405020304" pitchFamily="18" charset="0"/>
              </a:rPr>
              <a:t>Educational institutions</a:t>
            </a:r>
          </a:p>
          <a:p>
            <a:pPr lvl="1"/>
            <a:r>
              <a:rPr lang="en-US" sz="2800" dirty="0">
                <a:latin typeface="Times New Roman" panose="02020603050405020304" pitchFamily="18" charset="0"/>
                <a:cs typeface="Times New Roman" panose="02020603050405020304" pitchFamily="18" charset="0"/>
              </a:rPr>
              <a:t>Rural electronic cooperatives</a:t>
            </a:r>
          </a:p>
          <a:p>
            <a:pPr lvl="1"/>
            <a:r>
              <a:rPr lang="en-US" sz="2800" dirty="0">
                <a:latin typeface="Times New Roman" panose="02020603050405020304" pitchFamily="18" charset="0"/>
                <a:cs typeface="Times New Roman" panose="02020603050405020304" pitchFamily="18" charset="0"/>
              </a:rPr>
              <a:t>Motor carriers</a:t>
            </a:r>
          </a:p>
          <a:p>
            <a:endParaRPr lang="en-US" dirty="0"/>
          </a:p>
        </p:txBody>
      </p:sp>
      <p:sp>
        <p:nvSpPr>
          <p:cNvPr id="4" name="Content Placeholder 3">
            <a:extLst>
              <a:ext uri="{FF2B5EF4-FFF2-40B4-BE49-F238E27FC236}">
                <a16:creationId xmlns:a16="http://schemas.microsoft.com/office/drawing/2014/main" id="{50C7F5F3-6895-4393-AE36-7723A14BE5BA}"/>
              </a:ext>
            </a:extLst>
          </p:cNvPr>
          <p:cNvSpPr>
            <a:spLocks noGrp="1"/>
          </p:cNvSpPr>
          <p:nvPr>
            <p:ph sz="half" idx="2"/>
          </p:nvPr>
        </p:nvSpPr>
        <p:spPr/>
        <p:txBody>
          <a:bodyPr>
            <a:normAutofit lnSpcReduction="10000"/>
          </a:bodyPr>
          <a:lstStyle/>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State/local governments</a:t>
            </a:r>
          </a:p>
          <a:p>
            <a:r>
              <a:rPr lang="en-US" sz="2800" dirty="0">
                <a:latin typeface="Times New Roman" panose="02020603050405020304" pitchFamily="18" charset="0"/>
                <a:cs typeface="Times New Roman" panose="02020603050405020304" pitchFamily="18" charset="0"/>
              </a:rPr>
              <a:t>School districts</a:t>
            </a:r>
          </a:p>
          <a:p>
            <a:r>
              <a:rPr lang="en-US" sz="2800" dirty="0">
                <a:latin typeface="Times New Roman" panose="02020603050405020304" pitchFamily="18" charset="0"/>
                <a:cs typeface="Times New Roman" panose="02020603050405020304" pitchFamily="18" charset="0"/>
              </a:rPr>
              <a:t>Joint labor management programs</a:t>
            </a:r>
          </a:p>
          <a:p>
            <a:r>
              <a:rPr lang="en-US" sz="2800" dirty="0">
                <a:latin typeface="Times New Roman" panose="02020603050405020304" pitchFamily="18" charset="0"/>
                <a:cs typeface="Times New Roman" panose="02020603050405020304" pitchFamily="18" charset="0"/>
              </a:rPr>
              <a:t>Owner-operators</a:t>
            </a:r>
          </a:p>
          <a:p>
            <a:r>
              <a:rPr lang="en-US" sz="2800" dirty="0">
                <a:latin typeface="Times New Roman" panose="02020603050405020304" pitchFamily="18" charset="0"/>
                <a:cs typeface="Times New Roman" panose="02020603050405020304" pitchFamily="18" charset="0"/>
              </a:rPr>
              <a:t>Individuals</a:t>
            </a:r>
          </a:p>
          <a:p>
            <a:endParaRPr lang="en-US" dirty="0"/>
          </a:p>
        </p:txBody>
      </p:sp>
      <p:pic>
        <p:nvPicPr>
          <p:cNvPr id="5" name="Picture 4">
            <a:extLst>
              <a:ext uri="{FF2B5EF4-FFF2-40B4-BE49-F238E27FC236}">
                <a16:creationId xmlns:a16="http://schemas.microsoft.com/office/drawing/2014/main" id="{1503C663-FB2F-4A24-8214-7BC9848DA489}"/>
              </a:ext>
            </a:extLst>
          </p:cNvPr>
          <p:cNvPicPr>
            <a:picLocks noChangeAspect="1"/>
          </p:cNvPicPr>
          <p:nvPr/>
        </p:nvPicPr>
        <p:blipFill>
          <a:blip r:embed="rId2"/>
          <a:stretch>
            <a:fillRect/>
          </a:stretch>
        </p:blipFill>
        <p:spPr>
          <a:xfrm>
            <a:off x="10583694" y="592673"/>
            <a:ext cx="1608306" cy="1391770"/>
          </a:xfrm>
          <a:prstGeom prst="rect">
            <a:avLst/>
          </a:prstGeom>
        </p:spPr>
      </p:pic>
    </p:spTree>
    <p:extLst>
      <p:ext uri="{BB962C8B-B14F-4D97-AF65-F5344CB8AC3E}">
        <p14:creationId xmlns:p14="http://schemas.microsoft.com/office/powerpoint/2010/main" val="2506116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48B2C-6E17-411F-BC15-FF7E16652F38}"/>
              </a:ext>
            </a:extLst>
          </p:cNvPr>
          <p:cNvSpPr>
            <a:spLocks noGrp="1"/>
          </p:cNvSpPr>
          <p:nvPr>
            <p:ph type="title"/>
          </p:nvPr>
        </p:nvSpPr>
        <p:spPr/>
        <p:txBody>
          <a:bodyPr/>
          <a:lstStyle/>
          <a:p>
            <a:r>
              <a:rPr lang="en-US" dirty="0"/>
              <a:t>Beginning February 7</a:t>
            </a:r>
            <a:r>
              <a:rPr lang="en-US" baseline="30000" dirty="0"/>
              <a:t>th</a:t>
            </a:r>
            <a:r>
              <a:rPr lang="en-US" dirty="0"/>
              <a:t> 2022</a:t>
            </a:r>
          </a:p>
        </p:txBody>
      </p:sp>
      <p:sp>
        <p:nvSpPr>
          <p:cNvPr id="3" name="Content Placeholder 2">
            <a:extLst>
              <a:ext uri="{FF2B5EF4-FFF2-40B4-BE49-F238E27FC236}">
                <a16:creationId xmlns:a16="http://schemas.microsoft.com/office/drawing/2014/main" id="{2CE21D6A-43A3-492F-A510-6759CD6760CF}"/>
              </a:ext>
            </a:extLst>
          </p:cNvPr>
          <p:cNvSpPr>
            <a:spLocks noGrp="1"/>
          </p:cNvSpPr>
          <p:nvPr>
            <p:ph idx="1"/>
          </p:nvPr>
        </p:nvSpPr>
        <p:spPr>
          <a:xfrm>
            <a:off x="6895751" y="3075491"/>
            <a:ext cx="6309411" cy="3896686"/>
          </a:xfrm>
        </p:spPr>
        <p:txBody>
          <a:bodyPr>
            <a:normAutofit/>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INSTRUCTORS</a:t>
            </a:r>
          </a:p>
          <a:p>
            <a:r>
              <a:rPr lang="en-US" dirty="0">
                <a:latin typeface="Times New Roman" panose="02020603050405020304" pitchFamily="18" charset="0"/>
                <a:cs typeface="Times New Roman" panose="02020603050405020304" pitchFamily="18" charset="0"/>
              </a:rPr>
              <a:t>STATE LICENSING</a:t>
            </a:r>
          </a:p>
          <a:p>
            <a:r>
              <a:rPr lang="en-US" dirty="0">
                <a:latin typeface="Times New Roman" panose="02020603050405020304" pitchFamily="18" charset="0"/>
                <a:cs typeface="Times New Roman" panose="02020603050405020304" pitchFamily="18" charset="0"/>
              </a:rPr>
              <a:t>VEHICLES</a:t>
            </a:r>
          </a:p>
          <a:p>
            <a:r>
              <a:rPr lang="en-US" dirty="0">
                <a:latin typeface="Times New Roman" panose="02020603050405020304" pitchFamily="18" charset="0"/>
                <a:cs typeface="Times New Roman" panose="02020603050405020304" pitchFamily="18" charset="0"/>
              </a:rPr>
              <a:t>FACILITIES</a:t>
            </a:r>
          </a:p>
          <a:p>
            <a:r>
              <a:rPr lang="en-US" dirty="0">
                <a:latin typeface="Times New Roman" panose="02020603050405020304" pitchFamily="18" charset="0"/>
                <a:cs typeface="Times New Roman" panose="02020603050405020304" pitchFamily="18" charset="0"/>
              </a:rPr>
              <a:t>CURRICULUM</a:t>
            </a:r>
          </a:p>
          <a:p>
            <a:endParaRPr lang="en-US" dirty="0"/>
          </a:p>
        </p:txBody>
      </p:sp>
      <p:sp>
        <p:nvSpPr>
          <p:cNvPr id="4" name="Text Placeholder 3">
            <a:extLst>
              <a:ext uri="{FF2B5EF4-FFF2-40B4-BE49-F238E27FC236}">
                <a16:creationId xmlns:a16="http://schemas.microsoft.com/office/drawing/2014/main" id="{B98761D1-0252-4AAB-A3D0-33EB143325F5}"/>
              </a:ext>
            </a:extLst>
          </p:cNvPr>
          <p:cNvSpPr>
            <a:spLocks noGrp="1"/>
          </p:cNvSpPr>
          <p:nvPr>
            <p:ph type="body" sz="half" idx="2"/>
          </p:nvPr>
        </p:nvSpPr>
        <p:spPr>
          <a:xfrm>
            <a:off x="526496" y="2615013"/>
            <a:ext cx="5415680" cy="3798013"/>
          </a:xfrm>
        </p:spPr>
        <p:txBody>
          <a:bodyPr/>
          <a:lstStyle/>
          <a:p>
            <a:pPr algn="ctr"/>
            <a:r>
              <a:rPr lang="en-US" sz="3200" dirty="0">
                <a:latin typeface="Times New Roman" panose="02020603050405020304" pitchFamily="18" charset="0"/>
                <a:cs typeface="Times New Roman" panose="02020603050405020304" pitchFamily="18" charset="0"/>
              </a:rPr>
              <a:t>Training providers wishing to provide Entry-Level Driver Training must register and self-certify that they meet all FMCSA and State requirements that apply to:</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0B56C0F4-1883-472B-8958-709C9CFE9AB8}"/>
              </a:ext>
            </a:extLst>
          </p:cNvPr>
          <p:cNvPicPr>
            <a:picLocks noChangeAspect="1"/>
          </p:cNvPicPr>
          <p:nvPr/>
        </p:nvPicPr>
        <p:blipFill>
          <a:blip r:embed="rId2"/>
          <a:stretch>
            <a:fillRect/>
          </a:stretch>
        </p:blipFill>
        <p:spPr>
          <a:xfrm>
            <a:off x="10582517" y="595644"/>
            <a:ext cx="1609483" cy="1396105"/>
          </a:xfrm>
          <a:prstGeom prst="rect">
            <a:avLst/>
          </a:prstGeom>
        </p:spPr>
      </p:pic>
    </p:spTree>
    <p:extLst>
      <p:ext uri="{BB962C8B-B14F-4D97-AF65-F5344CB8AC3E}">
        <p14:creationId xmlns:p14="http://schemas.microsoft.com/office/powerpoint/2010/main" val="3102959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5786-47A3-4344-BFAC-316FE93E1379}"/>
              </a:ext>
            </a:extLst>
          </p:cNvPr>
          <p:cNvSpPr>
            <a:spLocks noGrp="1"/>
          </p:cNvSpPr>
          <p:nvPr>
            <p:ph type="title"/>
          </p:nvPr>
        </p:nvSpPr>
        <p:spPr/>
        <p:txBody>
          <a:bodyPr/>
          <a:lstStyle/>
          <a:p>
            <a:pPr algn="ctr"/>
            <a:r>
              <a:rPr lang="en-US" dirty="0"/>
              <a:t>Training Provider Requirements (continued)</a:t>
            </a:r>
          </a:p>
        </p:txBody>
      </p:sp>
      <p:sp>
        <p:nvSpPr>
          <p:cNvPr id="3" name="Content Placeholder 2">
            <a:extLst>
              <a:ext uri="{FF2B5EF4-FFF2-40B4-BE49-F238E27FC236}">
                <a16:creationId xmlns:a16="http://schemas.microsoft.com/office/drawing/2014/main" id="{AEE7AD2C-D0A0-451D-AB73-1EAABE8AA025}"/>
              </a:ext>
            </a:extLst>
          </p:cNvPr>
          <p:cNvSpPr>
            <a:spLocks noGrp="1"/>
          </p:cNvSpPr>
          <p:nvPr>
            <p:ph idx="1"/>
          </p:nvPr>
        </p:nvSpPr>
        <p:spPr>
          <a:xfrm>
            <a:off x="680321" y="2336873"/>
            <a:ext cx="10451870" cy="4206540"/>
          </a:xfrm>
        </p:spPr>
        <p:txBody>
          <a:bodyPr>
            <a:normAutofit/>
          </a:bodyPr>
          <a:lstStyle/>
          <a:p>
            <a:pPr>
              <a:spcBef>
                <a:spcPts val="1800"/>
              </a:spcBef>
            </a:pPr>
            <a:r>
              <a:rPr lang="en-US" sz="2800" dirty="0">
                <a:latin typeface="Times New Roman" panose="02020603050405020304" pitchFamily="18" charset="0"/>
                <a:cs typeface="Times New Roman" panose="02020603050405020304" pitchFamily="18" charset="0"/>
              </a:rPr>
              <a:t>After a driver successfully completes the required training, the training provider must </a:t>
            </a:r>
            <a:r>
              <a:rPr lang="en-US" sz="2800" b="1" u="sng" dirty="0">
                <a:latin typeface="Times New Roman" panose="02020603050405020304" pitchFamily="18" charset="0"/>
                <a:cs typeface="Times New Roman" panose="02020603050405020304" pitchFamily="18" charset="0"/>
              </a:rPr>
              <a:t>Electronically</a:t>
            </a:r>
            <a:r>
              <a:rPr lang="en-US" sz="2800" dirty="0">
                <a:latin typeface="Times New Roman" panose="02020603050405020304" pitchFamily="18" charset="0"/>
                <a:cs typeface="Times New Roman" panose="02020603050405020304" pitchFamily="18" charset="0"/>
              </a:rPr>
              <a:t> submit the driver-trainee's training certification information to the Training Provider Registry.</a:t>
            </a:r>
          </a:p>
          <a:p>
            <a:pPr>
              <a:spcBef>
                <a:spcPts val="1800"/>
              </a:spcBef>
            </a:pPr>
            <a:r>
              <a:rPr lang="en-US" sz="2800" dirty="0">
                <a:latin typeface="Times New Roman" panose="02020603050405020304" pitchFamily="18" charset="0"/>
                <a:cs typeface="Times New Roman" panose="02020603050405020304" pitchFamily="18" charset="0"/>
              </a:rPr>
              <a:t>Must be submitted by midnight of the second business day after the driver-trainee completes the training.</a:t>
            </a:r>
          </a:p>
          <a:p>
            <a:pPr>
              <a:spcBef>
                <a:spcPts val="1800"/>
              </a:spcBef>
            </a:pPr>
            <a:r>
              <a:rPr lang="en-US" sz="2800" dirty="0">
                <a:latin typeface="Times New Roman" panose="02020603050405020304" pitchFamily="18" charset="0"/>
                <a:cs typeface="Times New Roman" panose="02020603050405020304" pitchFamily="18" charset="0"/>
              </a:rPr>
              <a:t>The Kansas DL Offices will us CSTIMS to verify and complete the process of the applicant, to ensure all training was completed before issuing a CDL Permit. </a:t>
            </a:r>
          </a:p>
          <a:p>
            <a:endParaRPr lang="en-US" dirty="0"/>
          </a:p>
        </p:txBody>
      </p:sp>
      <p:pic>
        <p:nvPicPr>
          <p:cNvPr id="4" name="Picture 3">
            <a:extLst>
              <a:ext uri="{FF2B5EF4-FFF2-40B4-BE49-F238E27FC236}">
                <a16:creationId xmlns:a16="http://schemas.microsoft.com/office/drawing/2014/main" id="{A8E85DB4-1E36-4BC5-A913-78F330378D2E}"/>
              </a:ext>
            </a:extLst>
          </p:cNvPr>
          <p:cNvPicPr>
            <a:picLocks noChangeAspect="1"/>
          </p:cNvPicPr>
          <p:nvPr/>
        </p:nvPicPr>
        <p:blipFill>
          <a:blip r:embed="rId2"/>
          <a:stretch>
            <a:fillRect/>
          </a:stretch>
        </p:blipFill>
        <p:spPr>
          <a:xfrm>
            <a:off x="10583694" y="592673"/>
            <a:ext cx="1608306" cy="1391770"/>
          </a:xfrm>
          <a:prstGeom prst="rect">
            <a:avLst/>
          </a:prstGeom>
        </p:spPr>
      </p:pic>
    </p:spTree>
    <p:extLst>
      <p:ext uri="{BB962C8B-B14F-4D97-AF65-F5344CB8AC3E}">
        <p14:creationId xmlns:p14="http://schemas.microsoft.com/office/powerpoint/2010/main" val="3599345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82F2-5FEE-43CA-BB32-CE987EC252F3}"/>
              </a:ext>
            </a:extLst>
          </p:cNvPr>
          <p:cNvSpPr>
            <a:spLocks noGrp="1"/>
          </p:cNvSpPr>
          <p:nvPr>
            <p:ph type="title"/>
          </p:nvPr>
        </p:nvSpPr>
        <p:spPr/>
        <p:txBody>
          <a:bodyPr/>
          <a:lstStyle/>
          <a:p>
            <a:pPr algn="ctr"/>
            <a:r>
              <a:rPr lang="en-US" dirty="0"/>
              <a:t>When do the entry-level driver training (ELDT) regulations take effect?</a:t>
            </a:r>
          </a:p>
        </p:txBody>
      </p:sp>
      <p:sp>
        <p:nvSpPr>
          <p:cNvPr id="3" name="Content Placeholder 2">
            <a:extLst>
              <a:ext uri="{FF2B5EF4-FFF2-40B4-BE49-F238E27FC236}">
                <a16:creationId xmlns:a16="http://schemas.microsoft.com/office/drawing/2014/main" id="{A26C32DF-38C1-404F-BE63-C745A9E921BE}"/>
              </a:ext>
            </a:extLst>
          </p:cNvPr>
          <p:cNvSpPr>
            <a:spLocks noGrp="1"/>
          </p:cNvSpPr>
          <p:nvPr>
            <p:ph idx="1"/>
          </p:nvPr>
        </p:nvSpPr>
        <p:spPr/>
        <p:txBody>
          <a:bodyPr>
            <a:normAutofit fontScale="85000" lnSpcReduction="20000"/>
          </a:bodyPr>
          <a:lstStyle/>
          <a:p>
            <a:r>
              <a:rPr lang="en-US" sz="2800" dirty="0">
                <a:latin typeface="Times New Roman" panose="02020603050405020304" pitchFamily="18" charset="0"/>
                <a:cs typeface="Times New Roman" panose="02020603050405020304" pitchFamily="18" charset="0"/>
              </a:rPr>
              <a:t>Beginning February 7, 2022, applicants must complete the training required in 49 CFR part 380, prior to obtaining any of the following commercial license credentials for the first time: a Class A or Class B commercial driver’s license (CDL); an upgrade to a Class B or a Class A CDL; or a hazardous materials (H), passenger (P), or school bus (S)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Endorsement for the first time. Driver applicants must obtain training from a training provider listed on the Training Provider Registry</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Rule does not cover individuals for whom States have waived the CDL skills test under 49 CFR 383. </a:t>
            </a:r>
            <a:endParaRPr lang="en-US" sz="2800" dirty="0">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7DE034A5-D0C4-4C41-A8D0-93D0B4A2ADCA}"/>
              </a:ext>
            </a:extLst>
          </p:cNvPr>
          <p:cNvPicPr>
            <a:picLocks noChangeAspect="1"/>
          </p:cNvPicPr>
          <p:nvPr/>
        </p:nvPicPr>
        <p:blipFill>
          <a:blip r:embed="rId2"/>
          <a:stretch>
            <a:fillRect/>
          </a:stretch>
        </p:blipFill>
        <p:spPr>
          <a:xfrm>
            <a:off x="10554511" y="595618"/>
            <a:ext cx="1637489" cy="1392573"/>
          </a:xfrm>
          <a:prstGeom prst="rect">
            <a:avLst/>
          </a:prstGeom>
        </p:spPr>
      </p:pic>
    </p:spTree>
    <p:extLst>
      <p:ext uri="{BB962C8B-B14F-4D97-AF65-F5344CB8AC3E}">
        <p14:creationId xmlns:p14="http://schemas.microsoft.com/office/powerpoint/2010/main" val="833180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0FC8-6367-4B8C-8115-627F75888BEC}"/>
              </a:ext>
            </a:extLst>
          </p:cNvPr>
          <p:cNvSpPr>
            <a:spLocks noGrp="1"/>
          </p:cNvSpPr>
          <p:nvPr>
            <p:ph type="title"/>
          </p:nvPr>
        </p:nvSpPr>
        <p:spPr/>
        <p:txBody>
          <a:bodyPr/>
          <a:lstStyle/>
          <a:p>
            <a:pPr algn="ctr"/>
            <a:r>
              <a:rPr lang="en-US" dirty="0"/>
              <a:t>The Training Provider Registry</a:t>
            </a:r>
          </a:p>
        </p:txBody>
      </p:sp>
      <p:sp>
        <p:nvSpPr>
          <p:cNvPr id="3" name="Content Placeholder 2">
            <a:extLst>
              <a:ext uri="{FF2B5EF4-FFF2-40B4-BE49-F238E27FC236}">
                <a16:creationId xmlns:a16="http://schemas.microsoft.com/office/drawing/2014/main" id="{433EEFB2-C5BF-4AD3-8584-EE4862C0CB5F}"/>
              </a:ext>
            </a:extLst>
          </p:cNvPr>
          <p:cNvSpPr>
            <a:spLocks noGrp="1"/>
          </p:cNvSpPr>
          <p:nvPr>
            <p:ph idx="1"/>
          </p:nvPr>
        </p:nvSpPr>
        <p:spPr/>
        <p:txBody>
          <a:bodyPr/>
          <a:lstStyle/>
          <a:p>
            <a:pPr marL="0" indent="0">
              <a:spcBef>
                <a:spcPts val="1800"/>
              </a:spcBef>
              <a:buNone/>
            </a:pPr>
            <a:r>
              <a:rPr lang="en-US" sz="2800" dirty="0">
                <a:latin typeface="Times New Roman" panose="02020603050405020304" pitchFamily="18" charset="0"/>
                <a:cs typeface="Times New Roman" panose="02020603050405020304" pitchFamily="18" charset="0"/>
              </a:rPr>
              <a:t>An FMCSA web system that will:</a:t>
            </a:r>
          </a:p>
          <a:p>
            <a:pPr>
              <a:spcBef>
                <a:spcPts val="1800"/>
              </a:spcBef>
            </a:pPr>
            <a:r>
              <a:rPr lang="en-US" sz="2800" dirty="0">
                <a:latin typeface="Times New Roman" panose="02020603050405020304" pitchFamily="18" charset="0"/>
                <a:cs typeface="Times New Roman" panose="02020603050405020304" pitchFamily="18" charset="0"/>
              </a:rPr>
              <a:t>Contain the official list of Entry-Level Driver Training providers.</a:t>
            </a:r>
          </a:p>
          <a:p>
            <a:pPr>
              <a:spcBef>
                <a:spcPts val="1800"/>
              </a:spcBef>
            </a:pPr>
            <a:r>
              <a:rPr lang="en-US" sz="2800" dirty="0">
                <a:latin typeface="Times New Roman" panose="02020603050405020304" pitchFamily="18" charset="0"/>
                <a:cs typeface="Times New Roman" panose="02020603050405020304" pitchFamily="18" charset="0"/>
              </a:rPr>
              <a:t>Retain a record of drivers that have successfully completed Entry-Level Driver Training.</a:t>
            </a:r>
          </a:p>
          <a:p>
            <a:pPr marL="0" indent="0" algn="ctr">
              <a:spcBef>
                <a:spcPts val="1800"/>
              </a:spcBef>
              <a:buNone/>
            </a:pPr>
            <a:r>
              <a:rPr lang="en-US" sz="2800" dirty="0">
                <a:latin typeface="Times New Roman" panose="02020603050405020304" pitchFamily="18" charset="0"/>
                <a:cs typeface="Times New Roman" panose="02020603050405020304" pitchFamily="18" charset="0"/>
                <a:hlinkClick r:id="rId2"/>
              </a:rPr>
              <a:t>https://tpr.fmcsa.dot.gov/</a:t>
            </a:r>
            <a:endParaRPr lang="en-US" sz="2800" dirty="0">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3A4281A3-D4EF-4B70-84FA-1D3A16650DB8}"/>
              </a:ext>
            </a:extLst>
          </p:cNvPr>
          <p:cNvPicPr>
            <a:picLocks noChangeAspect="1"/>
          </p:cNvPicPr>
          <p:nvPr/>
        </p:nvPicPr>
        <p:blipFill>
          <a:blip r:embed="rId3"/>
          <a:stretch>
            <a:fillRect/>
          </a:stretch>
        </p:blipFill>
        <p:spPr>
          <a:xfrm>
            <a:off x="10564238" y="602401"/>
            <a:ext cx="1627762" cy="1401497"/>
          </a:xfrm>
          <a:prstGeom prst="rect">
            <a:avLst/>
          </a:prstGeom>
        </p:spPr>
      </p:pic>
    </p:spTree>
    <p:extLst>
      <p:ext uri="{BB962C8B-B14F-4D97-AF65-F5344CB8AC3E}">
        <p14:creationId xmlns:p14="http://schemas.microsoft.com/office/powerpoint/2010/main" val="2640101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2AD2F-6640-4084-A7FF-496D6FBDA6DD}"/>
              </a:ext>
            </a:extLst>
          </p:cNvPr>
          <p:cNvSpPr>
            <a:spLocks noGrp="1"/>
          </p:cNvSpPr>
          <p:nvPr>
            <p:ph type="title"/>
          </p:nvPr>
        </p:nvSpPr>
        <p:spPr/>
        <p:txBody>
          <a:bodyPr/>
          <a:lstStyle/>
          <a:p>
            <a:pPr algn="ctr"/>
            <a:r>
              <a:rPr lang="en-US" dirty="0"/>
              <a:t>How will Training Providers Register?</a:t>
            </a:r>
          </a:p>
        </p:txBody>
      </p:sp>
      <p:sp>
        <p:nvSpPr>
          <p:cNvPr id="3" name="Content Placeholder 2">
            <a:extLst>
              <a:ext uri="{FF2B5EF4-FFF2-40B4-BE49-F238E27FC236}">
                <a16:creationId xmlns:a16="http://schemas.microsoft.com/office/drawing/2014/main" id="{5B10D758-4184-4D54-AD7A-56C12DE6564A}"/>
              </a:ext>
            </a:extLst>
          </p:cNvPr>
          <p:cNvSpPr>
            <a:spLocks noGrp="1"/>
          </p:cNvSpPr>
          <p:nvPr>
            <p:ph idx="1"/>
          </p:nvPr>
        </p:nvSpPr>
        <p:spPr/>
        <p:txBody>
          <a:bodyPr>
            <a:normAutofit fontScale="85000" lnSpcReduction="20000"/>
          </a:bodyPr>
          <a:lstStyle/>
          <a:p>
            <a:pPr>
              <a:spcBef>
                <a:spcPts val="1800"/>
              </a:spcBef>
            </a:pPr>
            <a:r>
              <a:rPr lang="en-US" sz="2800" dirty="0">
                <a:latin typeface="Times New Roman" panose="02020603050405020304" pitchFamily="18" charset="0"/>
                <a:cs typeface="Times New Roman" panose="02020603050405020304" pitchFamily="18" charset="0"/>
              </a:rPr>
              <a:t>Training providers will visit the Training Provider Registry to register.</a:t>
            </a:r>
          </a:p>
          <a:p>
            <a:pPr>
              <a:spcBef>
                <a:spcPts val="1800"/>
              </a:spcBef>
            </a:pPr>
            <a:r>
              <a:rPr lang="en-US" sz="2800" dirty="0">
                <a:latin typeface="Times New Roman" panose="02020603050405020304" pitchFamily="18" charset="0"/>
                <a:cs typeface="Times New Roman" panose="02020603050405020304" pitchFamily="18" charset="0"/>
              </a:rPr>
              <a:t>One representative from each training provider completes initial registration.</a:t>
            </a:r>
          </a:p>
          <a:p>
            <a:pPr>
              <a:spcBef>
                <a:spcPts val="1800"/>
              </a:spcBef>
            </a:pPr>
            <a:r>
              <a:rPr lang="en-US" sz="2800" dirty="0">
                <a:latin typeface="Times New Roman" panose="02020603050405020304" pitchFamily="18" charset="0"/>
                <a:cs typeface="Times New Roman" panose="02020603050405020304" pitchFamily="18" charset="0"/>
              </a:rPr>
              <a:t>Once initial registration is approved, training provider can begin listing location-specific information.</a:t>
            </a:r>
          </a:p>
          <a:p>
            <a:pPr>
              <a:spcBef>
                <a:spcPts val="1800"/>
              </a:spcBef>
            </a:pPr>
            <a:r>
              <a:rPr lang="en-US" sz="2800" dirty="0">
                <a:latin typeface="Times New Roman" panose="02020603050405020304" pitchFamily="18" charset="0"/>
                <a:cs typeface="Times New Roman" panose="02020603050405020304" pitchFamily="18" charset="0"/>
              </a:rPr>
              <a:t>Training provider may invite additional users to enter and manage location-specific information.</a:t>
            </a:r>
          </a:p>
          <a:p>
            <a:pPr>
              <a:spcBef>
                <a:spcPts val="1800"/>
              </a:spcBef>
            </a:pPr>
            <a:r>
              <a:rPr lang="en-US" sz="2800" dirty="0">
                <a:latin typeface="Times New Roman" panose="02020603050405020304" pitchFamily="18" charset="0"/>
                <a:cs typeface="Times New Roman" panose="02020603050405020304" pitchFamily="18" charset="0"/>
              </a:rPr>
              <a:t>Self-certification of meeting ELDT requirements may occur at training provider level, or at location level.</a:t>
            </a:r>
          </a:p>
          <a:p>
            <a:endParaRPr lang="en-US" dirty="0"/>
          </a:p>
        </p:txBody>
      </p:sp>
      <p:pic>
        <p:nvPicPr>
          <p:cNvPr id="4" name="Picture 3">
            <a:extLst>
              <a:ext uri="{FF2B5EF4-FFF2-40B4-BE49-F238E27FC236}">
                <a16:creationId xmlns:a16="http://schemas.microsoft.com/office/drawing/2014/main" id="{92DEF777-F6E9-4DF0-99C5-F1F58B34F299}"/>
              </a:ext>
            </a:extLst>
          </p:cNvPr>
          <p:cNvPicPr>
            <a:picLocks noChangeAspect="1"/>
          </p:cNvPicPr>
          <p:nvPr/>
        </p:nvPicPr>
        <p:blipFill>
          <a:blip r:embed="rId2"/>
          <a:stretch>
            <a:fillRect/>
          </a:stretch>
        </p:blipFill>
        <p:spPr>
          <a:xfrm>
            <a:off x="10570128" y="587230"/>
            <a:ext cx="1621872" cy="1426128"/>
          </a:xfrm>
          <a:prstGeom prst="rect">
            <a:avLst/>
          </a:prstGeom>
        </p:spPr>
      </p:pic>
    </p:spTree>
    <p:extLst>
      <p:ext uri="{BB962C8B-B14F-4D97-AF65-F5344CB8AC3E}">
        <p14:creationId xmlns:p14="http://schemas.microsoft.com/office/powerpoint/2010/main" val="3768294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8D0A8-1F43-4245-9D32-E09B4D90B086}"/>
              </a:ext>
            </a:extLst>
          </p:cNvPr>
          <p:cNvSpPr>
            <a:spLocks noGrp="1"/>
          </p:cNvSpPr>
          <p:nvPr>
            <p:ph type="title"/>
          </p:nvPr>
        </p:nvSpPr>
        <p:spPr/>
        <p:txBody>
          <a:bodyPr/>
          <a:lstStyle/>
          <a:p>
            <a:pPr algn="ctr"/>
            <a:r>
              <a:rPr lang="en-US" dirty="0"/>
              <a:t>How will Training Providers Submit </a:t>
            </a:r>
            <a:br>
              <a:rPr lang="en-US" dirty="0"/>
            </a:br>
            <a:r>
              <a:rPr lang="en-US" dirty="0"/>
              <a:t>driver data?</a:t>
            </a:r>
          </a:p>
        </p:txBody>
      </p:sp>
      <p:sp>
        <p:nvSpPr>
          <p:cNvPr id="3" name="Content Placeholder 2">
            <a:extLst>
              <a:ext uri="{FF2B5EF4-FFF2-40B4-BE49-F238E27FC236}">
                <a16:creationId xmlns:a16="http://schemas.microsoft.com/office/drawing/2014/main" id="{6ED32E1A-F1BC-488D-9DE2-7BC2E5C18838}"/>
              </a:ext>
            </a:extLst>
          </p:cNvPr>
          <p:cNvSpPr>
            <a:spLocks noGrp="1"/>
          </p:cNvSpPr>
          <p:nvPr>
            <p:ph idx="1"/>
          </p:nvPr>
        </p:nvSpPr>
        <p:spPr>
          <a:xfrm>
            <a:off x="570451" y="2105636"/>
            <a:ext cx="9940955" cy="4194495"/>
          </a:xfrm>
        </p:spPr>
        <p:txBody>
          <a:bodyPr>
            <a:normAutofit fontScale="92500" lnSpcReduction="10000"/>
          </a:bodyPr>
          <a:lstStyle/>
          <a:p>
            <a:r>
              <a:rPr lang="en-US" sz="2800" dirty="0">
                <a:latin typeface="Times New Roman" panose="02020603050405020304" pitchFamily="18" charset="0"/>
                <a:cs typeface="Times New Roman" panose="02020603050405020304" pitchFamily="18" charset="0"/>
              </a:rPr>
              <a:t>Registered training provider users will log in to the Training Provider Registry and start the process to enter driver training certification information.</a:t>
            </a:r>
          </a:p>
          <a:p>
            <a:pPr marL="0" indent="0">
              <a:buNone/>
            </a:pPr>
            <a:endParaRPr lang="en-US" sz="1000" b="1" dirty="0">
              <a:latin typeface="Times New Roman" panose="02020603050405020304" pitchFamily="18" charset="0"/>
              <a:cs typeface="Times New Roman" panose="02020603050405020304" pitchFamily="18" charset="0"/>
            </a:endParaRPr>
          </a:p>
          <a:p>
            <a:pPr marL="0" indent="0">
              <a:buNone/>
            </a:pPr>
            <a:r>
              <a:rPr lang="en-US" sz="2800" b="1" i="1" dirty="0">
                <a:latin typeface="Times New Roman" panose="02020603050405020304" pitchFamily="18" charset="0"/>
                <a:cs typeface="Times New Roman" panose="02020603050405020304" pitchFamily="18" charset="0"/>
              </a:rPr>
              <a:t>TPR Is Scheduled to Launch Summer 2021 (Completed) </a:t>
            </a:r>
            <a:endParaRPr lang="en-US" sz="2800" i="1"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Optional: Transfer via TPR Web Service</a:t>
            </a:r>
          </a:p>
          <a:p>
            <a:pPr lvl="1"/>
            <a:r>
              <a:rPr lang="en-US" sz="2800" dirty="0">
                <a:latin typeface="Times New Roman" panose="02020603050405020304" pitchFamily="18" charset="0"/>
                <a:cs typeface="Times New Roman" panose="02020603050405020304" pitchFamily="18" charset="0"/>
              </a:rPr>
              <a:t>Transfer large amounts of data at one time</a:t>
            </a:r>
          </a:p>
          <a:p>
            <a:pPr lvl="1"/>
            <a:r>
              <a:rPr lang="en-US" sz="2800" dirty="0">
                <a:latin typeface="Times New Roman" panose="02020603050405020304" pitchFamily="18" charset="0"/>
                <a:cs typeface="Times New Roman" panose="02020603050405020304" pitchFamily="18" charset="0"/>
              </a:rPr>
              <a:t>Must have own IT system</a:t>
            </a:r>
          </a:p>
          <a:p>
            <a:pPr lvl="1"/>
            <a:r>
              <a:rPr lang="en-US" sz="2800" dirty="0">
                <a:latin typeface="Times New Roman" panose="02020603050405020304" pitchFamily="18" charset="0"/>
                <a:cs typeface="Times New Roman" panose="02020603050405020304" pitchFamily="18" charset="0"/>
              </a:rPr>
              <a:t>More information at:</a:t>
            </a:r>
          </a:p>
          <a:p>
            <a:pPr lvl="1"/>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2"/>
              </a:rPr>
              <a:t>https://tpr.fmcsa.dot.gov/DeveloperToolkit</a:t>
            </a:r>
            <a:r>
              <a:rPr lang="en-US" sz="2800" dirty="0">
                <a:latin typeface="Times New Roman" panose="02020603050405020304" pitchFamily="18" charset="0"/>
                <a:cs typeface="Times New Roman" panose="02020603050405020304" pitchFamily="18" charset="0"/>
              </a:rPr>
              <a:t> </a:t>
            </a:r>
          </a:p>
          <a:p>
            <a:endParaRPr lang="en-US" dirty="0"/>
          </a:p>
        </p:txBody>
      </p:sp>
      <p:pic>
        <p:nvPicPr>
          <p:cNvPr id="4" name="Picture 3">
            <a:extLst>
              <a:ext uri="{FF2B5EF4-FFF2-40B4-BE49-F238E27FC236}">
                <a16:creationId xmlns:a16="http://schemas.microsoft.com/office/drawing/2014/main" id="{04CD577F-E54A-4186-A533-3BC2ABAACAEE}"/>
              </a:ext>
            </a:extLst>
          </p:cNvPr>
          <p:cNvPicPr>
            <a:picLocks noChangeAspect="1"/>
          </p:cNvPicPr>
          <p:nvPr/>
        </p:nvPicPr>
        <p:blipFill>
          <a:blip r:embed="rId3"/>
          <a:stretch>
            <a:fillRect/>
          </a:stretch>
        </p:blipFill>
        <p:spPr>
          <a:xfrm>
            <a:off x="10566670" y="616476"/>
            <a:ext cx="1625330" cy="1380104"/>
          </a:xfrm>
          <a:prstGeom prst="rect">
            <a:avLst/>
          </a:prstGeom>
        </p:spPr>
      </p:pic>
    </p:spTree>
    <p:extLst>
      <p:ext uri="{BB962C8B-B14F-4D97-AF65-F5344CB8AC3E}">
        <p14:creationId xmlns:p14="http://schemas.microsoft.com/office/powerpoint/2010/main" val="3991204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610D2AE-07EF-436A-9755-AA8DF4B93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CACDD17-9043-46DF-882D-420365B79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CF2D8AD5-434A-4C0E-9F5B-C1AFD645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602FE40-0E50-421C-A057-3D6A9C15EB46}"/>
              </a:ext>
            </a:extLst>
          </p:cNvPr>
          <p:cNvSpPr>
            <a:spLocks noGrp="1"/>
          </p:cNvSpPr>
          <p:nvPr>
            <p:ph type="title"/>
          </p:nvPr>
        </p:nvSpPr>
        <p:spPr>
          <a:xfrm>
            <a:off x="680321" y="753228"/>
            <a:ext cx="4136123" cy="1080938"/>
          </a:xfrm>
        </p:spPr>
        <p:txBody>
          <a:bodyPr>
            <a:normAutofit/>
          </a:bodyPr>
          <a:lstStyle/>
          <a:p>
            <a:r>
              <a:rPr lang="en-US" sz="2400">
                <a:latin typeface="Times New Roman" panose="02020603050405020304" pitchFamily="18" charset="0"/>
                <a:cs typeface="Times New Roman" panose="02020603050405020304" pitchFamily="18" charset="0"/>
              </a:rPr>
              <a:t>ELDT Point of contact Kansas</a:t>
            </a:r>
          </a:p>
        </p:txBody>
      </p:sp>
      <p:pic>
        <p:nvPicPr>
          <p:cNvPr id="27" name="Picture 26">
            <a:extLst>
              <a:ext uri="{FF2B5EF4-FFF2-40B4-BE49-F238E27FC236}">
                <a16:creationId xmlns:a16="http://schemas.microsoft.com/office/drawing/2014/main" id="{E92B246D-47CC-40F8-8DE7-B65D409E9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1E506E6A-43E5-4D93-831B-8BEC25868885}"/>
              </a:ext>
            </a:extLst>
          </p:cNvPr>
          <p:cNvSpPr>
            <a:spLocks noGrp="1"/>
          </p:cNvSpPr>
          <p:nvPr>
            <p:ph idx="1"/>
          </p:nvPr>
        </p:nvSpPr>
        <p:spPr>
          <a:xfrm>
            <a:off x="233465" y="2170028"/>
            <a:ext cx="4582980" cy="3766161"/>
          </a:xfrm>
        </p:spPr>
        <p:txBody>
          <a:bodyPr>
            <a:normAutofit/>
          </a:bodyPr>
          <a:lstStyle/>
          <a:p>
            <a:pPr marL="0" indent="0" algn="ctr">
              <a:buNone/>
            </a:pPr>
            <a:r>
              <a:rPr lang="en-US" sz="2800" b="1" dirty="0">
                <a:latin typeface="Algerian" panose="04020705040A02060702" pitchFamily="82" charset="0"/>
                <a:cs typeface="Times New Roman" panose="02020603050405020304" pitchFamily="18" charset="0"/>
              </a:rPr>
              <a:t>Mr. Brian Brunt</a:t>
            </a:r>
          </a:p>
          <a:p>
            <a:pPr marL="0" indent="0" algn="ctr">
              <a:buNone/>
            </a:pPr>
            <a:r>
              <a:rPr lang="en-US" sz="2800" dirty="0">
                <a:latin typeface="Algerian" panose="04020705040A02060702" pitchFamily="82" charset="0"/>
                <a:cs typeface="Times New Roman" panose="02020603050405020304" pitchFamily="18" charset="0"/>
              </a:rPr>
              <a:t>Kansas CDL Coordinator</a:t>
            </a:r>
          </a:p>
          <a:p>
            <a:pPr marL="0" indent="0" algn="ctr">
              <a:buNone/>
            </a:pPr>
            <a:r>
              <a:rPr lang="en-US" sz="2800" dirty="0">
                <a:latin typeface="Algerian" panose="04020705040A02060702" pitchFamily="82" charset="0"/>
                <a:cs typeface="Times New Roman" panose="02020603050405020304" pitchFamily="18" charset="0"/>
              </a:rPr>
              <a:t>1873 W. 21</a:t>
            </a:r>
            <a:r>
              <a:rPr lang="en-US" sz="2800" baseline="30000" dirty="0">
                <a:latin typeface="Algerian" panose="04020705040A02060702" pitchFamily="82" charset="0"/>
                <a:cs typeface="Times New Roman" panose="02020603050405020304" pitchFamily="18" charset="0"/>
              </a:rPr>
              <a:t>st</a:t>
            </a:r>
            <a:r>
              <a:rPr lang="en-US" sz="2800" dirty="0">
                <a:latin typeface="Algerian" panose="04020705040A02060702" pitchFamily="82" charset="0"/>
                <a:cs typeface="Times New Roman" panose="02020603050405020304" pitchFamily="18" charset="0"/>
              </a:rPr>
              <a:t> St N</a:t>
            </a:r>
          </a:p>
          <a:p>
            <a:pPr marL="0" indent="0" algn="ctr">
              <a:buNone/>
            </a:pPr>
            <a:r>
              <a:rPr lang="en-US" sz="2800" dirty="0">
                <a:latin typeface="Algerian" panose="04020705040A02060702" pitchFamily="82" charset="0"/>
                <a:cs typeface="Times New Roman" panose="02020603050405020304" pitchFamily="18" charset="0"/>
              </a:rPr>
              <a:t>Wichita, KS 67203</a:t>
            </a:r>
          </a:p>
          <a:p>
            <a:pPr marL="0" indent="0" algn="ctr">
              <a:buNone/>
            </a:pPr>
            <a:r>
              <a:rPr lang="en-US" sz="2800" dirty="0">
                <a:latin typeface="Algerian" panose="04020705040A02060702" pitchFamily="82" charset="0"/>
                <a:cs typeface="Times New Roman" panose="02020603050405020304" pitchFamily="18" charset="0"/>
              </a:rPr>
              <a:t>Brian.Brunt@ks.gov</a:t>
            </a:r>
          </a:p>
          <a:p>
            <a:pPr marL="0" indent="0" algn="ctr">
              <a:buNone/>
            </a:pPr>
            <a:r>
              <a:rPr lang="en-US" sz="2800" dirty="0">
                <a:latin typeface="Algerian" panose="04020705040A02060702" pitchFamily="82" charset="0"/>
                <a:cs typeface="Times New Roman" panose="02020603050405020304" pitchFamily="18" charset="0"/>
              </a:rPr>
              <a:t>Ph 785-213-9157</a:t>
            </a:r>
          </a:p>
        </p:txBody>
      </p:sp>
      <p:pic>
        <p:nvPicPr>
          <p:cNvPr id="4" name="Picture 3">
            <a:extLst>
              <a:ext uri="{FF2B5EF4-FFF2-40B4-BE49-F238E27FC236}">
                <a16:creationId xmlns:a16="http://schemas.microsoft.com/office/drawing/2014/main" id="{FE19322C-6677-4294-A949-CAB59A039085}"/>
              </a:ext>
            </a:extLst>
          </p:cNvPr>
          <p:cNvPicPr>
            <a:picLocks noChangeAspect="1"/>
          </p:cNvPicPr>
          <p:nvPr/>
        </p:nvPicPr>
        <p:blipFill>
          <a:blip r:embed="rId4"/>
          <a:stretch>
            <a:fillRect/>
          </a:stretch>
        </p:blipFill>
        <p:spPr>
          <a:xfrm>
            <a:off x="5276090" y="1089479"/>
            <a:ext cx="6303134" cy="464856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905156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ACD1-1732-4422-93EA-954A3ADAC4EC}"/>
              </a:ext>
            </a:extLst>
          </p:cNvPr>
          <p:cNvSpPr>
            <a:spLocks noGrp="1"/>
          </p:cNvSpPr>
          <p:nvPr>
            <p:ph type="title"/>
          </p:nvPr>
        </p:nvSpPr>
        <p:spPr/>
        <p:txBody>
          <a:bodyPr>
            <a:normAutofit fontScale="90000"/>
          </a:bodyPr>
          <a:lstStyle/>
          <a:p>
            <a:pPr algn="ctr"/>
            <a:r>
              <a:rPr lang="en-US" sz="4400" dirty="0"/>
              <a:t>Who can provide entry-level driver training?</a:t>
            </a:r>
            <a:endParaRPr lang="en-US" dirty="0"/>
          </a:p>
        </p:txBody>
      </p:sp>
      <p:sp>
        <p:nvSpPr>
          <p:cNvPr id="3" name="Content Placeholder 2">
            <a:extLst>
              <a:ext uri="{FF2B5EF4-FFF2-40B4-BE49-F238E27FC236}">
                <a16:creationId xmlns:a16="http://schemas.microsoft.com/office/drawing/2014/main" id="{3F02111A-C8C6-4141-B919-B9DE4A055889}"/>
              </a:ext>
            </a:extLst>
          </p:cNvPr>
          <p:cNvSpPr>
            <a:spLocks noGrp="1"/>
          </p:cNvSpPr>
          <p:nvPr>
            <p:ph idx="1"/>
          </p:nvPr>
        </p:nvSpPr>
        <p:spPr>
          <a:xfrm>
            <a:off x="680320" y="2655655"/>
            <a:ext cx="9613861" cy="3599316"/>
          </a:xfrm>
        </p:spPr>
        <p:txBody>
          <a:bodyPr/>
          <a:lstStyle/>
          <a:p>
            <a:r>
              <a:rPr lang="en-US" sz="2800" dirty="0">
                <a:latin typeface="Times New Roman" panose="02020603050405020304" pitchFamily="18" charset="0"/>
                <a:cs typeface="Times New Roman" panose="02020603050405020304" pitchFamily="18" charset="0"/>
              </a:rPr>
              <a:t>Training providers listed on the Training Provider Registry (TPR) are the only entities that can provide training required by the entry-level driver training (ELDT regulations). To comply with the ELDT regulations, drivers must select a training provider from those listed in the Training Provider Registry.</a:t>
            </a:r>
          </a:p>
          <a:p>
            <a:endParaRPr lang="en-US" dirty="0"/>
          </a:p>
        </p:txBody>
      </p:sp>
      <p:pic>
        <p:nvPicPr>
          <p:cNvPr id="4" name="Picture 3">
            <a:extLst>
              <a:ext uri="{FF2B5EF4-FFF2-40B4-BE49-F238E27FC236}">
                <a16:creationId xmlns:a16="http://schemas.microsoft.com/office/drawing/2014/main" id="{C72D4C5C-69C6-4915-BEB1-7BF191C74E04}"/>
              </a:ext>
            </a:extLst>
          </p:cNvPr>
          <p:cNvPicPr>
            <a:picLocks noChangeAspect="1"/>
          </p:cNvPicPr>
          <p:nvPr/>
        </p:nvPicPr>
        <p:blipFill rotWithShape="1">
          <a:blip r:embed="rId2"/>
          <a:srcRect b="12837"/>
          <a:stretch/>
        </p:blipFill>
        <p:spPr>
          <a:xfrm>
            <a:off x="10583694" y="593387"/>
            <a:ext cx="1608306" cy="1410511"/>
          </a:xfrm>
          <a:prstGeom prst="rect">
            <a:avLst/>
          </a:prstGeom>
        </p:spPr>
      </p:pic>
    </p:spTree>
    <p:extLst>
      <p:ext uri="{BB962C8B-B14F-4D97-AF65-F5344CB8AC3E}">
        <p14:creationId xmlns:p14="http://schemas.microsoft.com/office/powerpoint/2010/main" val="3642746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0F90B-0F2E-40D0-A847-87DD447120A4}"/>
              </a:ext>
            </a:extLst>
          </p:cNvPr>
          <p:cNvSpPr>
            <a:spLocks noGrp="1"/>
          </p:cNvSpPr>
          <p:nvPr>
            <p:ph type="title"/>
          </p:nvPr>
        </p:nvSpPr>
        <p:spPr/>
        <p:txBody>
          <a:bodyPr/>
          <a:lstStyle/>
          <a:p>
            <a:pPr algn="ctr"/>
            <a:r>
              <a:rPr lang="en-US" dirty="0"/>
              <a:t>How can an entity become eligible to be listed on the Training Provider Registry (TPR)?</a:t>
            </a:r>
          </a:p>
        </p:txBody>
      </p:sp>
      <p:sp>
        <p:nvSpPr>
          <p:cNvPr id="3" name="Content Placeholder 2">
            <a:extLst>
              <a:ext uri="{FF2B5EF4-FFF2-40B4-BE49-F238E27FC236}">
                <a16:creationId xmlns:a16="http://schemas.microsoft.com/office/drawing/2014/main" id="{BAA845F2-11CD-46D1-8B42-C3F6FCBB42E8}"/>
              </a:ext>
            </a:extLst>
          </p:cNvPr>
          <p:cNvSpPr>
            <a:spLocks noGrp="1"/>
          </p:cNvSpPr>
          <p:nvPr>
            <p:ph idx="1"/>
          </p:nvPr>
        </p:nvSpPr>
        <p:spPr/>
        <p:txBody>
          <a:bodyPr>
            <a:normAutofit/>
          </a:bodyPr>
          <a:lstStyle/>
          <a:p>
            <a:pPr fontAlgn="base"/>
            <a:r>
              <a:rPr lang="en-US" sz="2400" dirty="0">
                <a:latin typeface="Times New Roman" panose="02020603050405020304" pitchFamily="18" charset="0"/>
                <a:cs typeface="Times New Roman" panose="02020603050405020304" pitchFamily="18" charset="0"/>
              </a:rPr>
              <a:t>To be eligible for listing on the Training Provider Registry, an entity must meet the following requirements set forth in 49 CFR § </a:t>
            </a:r>
            <a:r>
              <a:rPr lang="en-US" sz="2400" dirty="0">
                <a:latin typeface="Times New Roman" panose="02020603050405020304" pitchFamily="18" charset="0"/>
                <a:cs typeface="Times New Roman" panose="02020603050405020304" pitchFamily="18" charset="0"/>
                <a:hlinkClick r:id="rId2"/>
              </a:rPr>
              <a:t>380.703</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Follow a curriculum that meets the applicable criteria in </a:t>
            </a:r>
            <a:r>
              <a:rPr lang="en-US" sz="2400" dirty="0">
                <a:latin typeface="Times New Roman" panose="02020603050405020304" pitchFamily="18" charset="0"/>
                <a:cs typeface="Times New Roman" panose="02020603050405020304" pitchFamily="18" charset="0"/>
                <a:hlinkClick r:id="rId3"/>
              </a:rPr>
              <a:t>Appendices A-E of Part 380</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Utilize facilities meeting the criteria in § </a:t>
            </a:r>
            <a:r>
              <a:rPr lang="en-US" sz="2400" dirty="0">
                <a:latin typeface="Times New Roman" panose="02020603050405020304" pitchFamily="18" charset="0"/>
                <a:cs typeface="Times New Roman" panose="02020603050405020304" pitchFamily="18" charset="0"/>
                <a:hlinkClick r:id="rId4"/>
              </a:rPr>
              <a:t>380.709</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Utilize vehicles meeting the criteria in § </a:t>
            </a:r>
            <a:r>
              <a:rPr lang="en-US" sz="2400" dirty="0">
                <a:latin typeface="Times New Roman" panose="02020603050405020304" pitchFamily="18" charset="0"/>
                <a:cs typeface="Times New Roman" panose="02020603050405020304" pitchFamily="18" charset="0"/>
                <a:hlinkClick r:id="rId5"/>
              </a:rPr>
              <a:t>380.711</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Utilize instructors meeting the criteria in § </a:t>
            </a:r>
            <a:r>
              <a:rPr lang="en-US" sz="2400" dirty="0">
                <a:latin typeface="Times New Roman" panose="02020603050405020304" pitchFamily="18" charset="0"/>
                <a:cs typeface="Times New Roman" panose="02020603050405020304" pitchFamily="18" charset="0"/>
                <a:hlinkClick r:id="rId6"/>
              </a:rPr>
              <a:t>380.713</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Meet recordkeeping requirements in § </a:t>
            </a:r>
            <a:r>
              <a:rPr lang="en-US" sz="2400" dirty="0">
                <a:latin typeface="Times New Roman" panose="02020603050405020304" pitchFamily="18" charset="0"/>
                <a:cs typeface="Times New Roman" panose="02020603050405020304" pitchFamily="18" charset="0"/>
                <a:hlinkClick r:id="rId7"/>
              </a:rPr>
              <a:t>380.725</a:t>
            </a:r>
            <a:r>
              <a:rPr lang="en-US" sz="2400" dirty="0">
                <a:latin typeface="Times New Roman" panose="02020603050405020304" pitchFamily="18" charset="0"/>
                <a:cs typeface="Times New Roman" panose="02020603050405020304" pitchFamily="18" charset="0"/>
              </a:rPr>
              <a:t>;</a:t>
            </a:r>
          </a:p>
          <a:p>
            <a:endParaRPr lang="en-US" dirty="0"/>
          </a:p>
        </p:txBody>
      </p:sp>
      <p:pic>
        <p:nvPicPr>
          <p:cNvPr id="4" name="Picture 3">
            <a:extLst>
              <a:ext uri="{FF2B5EF4-FFF2-40B4-BE49-F238E27FC236}">
                <a16:creationId xmlns:a16="http://schemas.microsoft.com/office/drawing/2014/main" id="{82E5F698-7B0E-49C6-B8AF-D56C03FC1AE0}"/>
              </a:ext>
            </a:extLst>
          </p:cNvPr>
          <p:cNvPicPr>
            <a:picLocks noChangeAspect="1"/>
          </p:cNvPicPr>
          <p:nvPr/>
        </p:nvPicPr>
        <p:blipFill>
          <a:blip r:embed="rId8"/>
          <a:stretch>
            <a:fillRect/>
          </a:stretch>
        </p:blipFill>
        <p:spPr>
          <a:xfrm>
            <a:off x="10564238" y="593387"/>
            <a:ext cx="1627762" cy="1400783"/>
          </a:xfrm>
          <a:prstGeom prst="rect">
            <a:avLst/>
          </a:prstGeom>
        </p:spPr>
      </p:pic>
    </p:spTree>
    <p:extLst>
      <p:ext uri="{BB962C8B-B14F-4D97-AF65-F5344CB8AC3E}">
        <p14:creationId xmlns:p14="http://schemas.microsoft.com/office/powerpoint/2010/main" val="10103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6C293-B7E0-43ED-9CB7-EF79A45A8039}"/>
              </a:ext>
            </a:extLst>
          </p:cNvPr>
          <p:cNvSpPr>
            <a:spLocks noGrp="1"/>
          </p:cNvSpPr>
          <p:nvPr>
            <p:ph type="title"/>
          </p:nvPr>
        </p:nvSpPr>
        <p:spPr>
          <a:xfrm>
            <a:off x="109870" y="686116"/>
            <a:ext cx="9613861" cy="1080938"/>
          </a:xfrm>
        </p:spPr>
        <p:txBody>
          <a:bodyPr/>
          <a:lstStyle/>
          <a:p>
            <a:pPr algn="ctr"/>
            <a:r>
              <a:rPr lang="en-US" dirty="0"/>
              <a:t>Continued</a:t>
            </a:r>
          </a:p>
        </p:txBody>
      </p:sp>
      <p:sp>
        <p:nvSpPr>
          <p:cNvPr id="3" name="Content Placeholder 2">
            <a:extLst>
              <a:ext uri="{FF2B5EF4-FFF2-40B4-BE49-F238E27FC236}">
                <a16:creationId xmlns:a16="http://schemas.microsoft.com/office/drawing/2014/main" id="{521FCDDE-3530-446F-9473-5F4545D5B437}"/>
              </a:ext>
            </a:extLst>
          </p:cNvPr>
          <p:cNvSpPr>
            <a:spLocks noGrp="1"/>
          </p:cNvSpPr>
          <p:nvPr>
            <p:ph idx="1"/>
          </p:nvPr>
        </p:nvSpPr>
        <p:spPr/>
        <p:txBody>
          <a:bodyPr>
            <a:normAutofit fontScale="92500" lnSpcReduction="10000"/>
          </a:bodyPr>
          <a:lstStyle/>
          <a:p>
            <a:r>
              <a:rPr lang="en-US" sz="2800" dirty="0">
                <a:latin typeface="Times New Roman" panose="02020603050405020304" pitchFamily="18" charset="0"/>
                <a:cs typeface="Times New Roman" panose="02020603050405020304" pitchFamily="18" charset="0"/>
              </a:rPr>
              <a:t>Be licensed, certified, registered, or authorized to provide training in accordance with the applicable laws and regulations of any State where in-person training is conducted.</a:t>
            </a:r>
          </a:p>
          <a:p>
            <a:endParaRPr lang="en-US" sz="2800" dirty="0">
              <a:latin typeface="Times New Roman" panose="02020603050405020304" pitchFamily="18" charset="0"/>
              <a:cs typeface="Times New Roman" panose="02020603050405020304" pitchFamily="18" charset="0"/>
            </a:endParaRPr>
          </a:p>
          <a:p>
            <a:pPr fontAlgn="base"/>
            <a:r>
              <a:rPr lang="en-US" sz="2800" dirty="0">
                <a:latin typeface="Times New Roman" panose="02020603050405020304" pitchFamily="18" charset="0"/>
                <a:cs typeface="Times New Roman" panose="02020603050405020304" pitchFamily="18" charset="0"/>
              </a:rPr>
              <a:t>Training providers must attest that they meet the specified requirements. In the event of a Federal Motor Carrier Safety Administration (FMCSA) audit or investigation of the provider, they must supply documentary evidence to verify their compliance. Training providers must continue to meet the eligibility requirements in order to stay listed on the Training Provider Registry</a:t>
            </a:r>
          </a:p>
          <a:p>
            <a:endParaRPr lang="en-US" dirty="0"/>
          </a:p>
        </p:txBody>
      </p:sp>
      <p:pic>
        <p:nvPicPr>
          <p:cNvPr id="4" name="Picture 3">
            <a:extLst>
              <a:ext uri="{FF2B5EF4-FFF2-40B4-BE49-F238E27FC236}">
                <a16:creationId xmlns:a16="http://schemas.microsoft.com/office/drawing/2014/main" id="{1B98EBE1-5629-4F0B-BDF2-08E77B5CD962}"/>
              </a:ext>
            </a:extLst>
          </p:cNvPr>
          <p:cNvPicPr>
            <a:picLocks noChangeAspect="1"/>
          </p:cNvPicPr>
          <p:nvPr/>
        </p:nvPicPr>
        <p:blipFill>
          <a:blip r:embed="rId2"/>
          <a:stretch>
            <a:fillRect/>
          </a:stretch>
        </p:blipFill>
        <p:spPr>
          <a:xfrm>
            <a:off x="10544783" y="612396"/>
            <a:ext cx="1647217" cy="1400962"/>
          </a:xfrm>
          <a:prstGeom prst="rect">
            <a:avLst/>
          </a:prstGeom>
        </p:spPr>
      </p:pic>
    </p:spTree>
    <p:extLst>
      <p:ext uri="{BB962C8B-B14F-4D97-AF65-F5344CB8AC3E}">
        <p14:creationId xmlns:p14="http://schemas.microsoft.com/office/powerpoint/2010/main" val="398118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B37E6-669A-4ECE-9DD3-AA95178DF0C0}"/>
              </a:ext>
            </a:extLst>
          </p:cNvPr>
          <p:cNvSpPr>
            <a:spLocks noGrp="1"/>
          </p:cNvSpPr>
          <p:nvPr>
            <p:ph type="title"/>
          </p:nvPr>
        </p:nvSpPr>
        <p:spPr/>
        <p:txBody>
          <a:bodyPr/>
          <a:lstStyle/>
          <a:p>
            <a:pPr algn="ctr"/>
            <a:r>
              <a:rPr lang="en-US" dirty="0"/>
              <a:t>What are CDL Applicants Required to do? </a:t>
            </a:r>
          </a:p>
        </p:txBody>
      </p:sp>
      <p:sp>
        <p:nvSpPr>
          <p:cNvPr id="3" name="Content Placeholder 2">
            <a:extLst>
              <a:ext uri="{FF2B5EF4-FFF2-40B4-BE49-F238E27FC236}">
                <a16:creationId xmlns:a16="http://schemas.microsoft.com/office/drawing/2014/main" id="{C84C5932-33D9-4917-B7ED-8AFC61C3ACD8}"/>
              </a:ext>
            </a:extLst>
          </p:cNvPr>
          <p:cNvSpPr>
            <a:spLocks noGrp="1"/>
          </p:cNvSpPr>
          <p:nvPr>
            <p:ph idx="1"/>
          </p:nvPr>
        </p:nvSpPr>
        <p:spPr>
          <a:xfrm>
            <a:off x="680321" y="2097248"/>
            <a:ext cx="9965308" cy="4647501"/>
          </a:xfrm>
        </p:spPr>
        <p:txBody>
          <a:bodyPr>
            <a:normAutofit/>
          </a:bodyPr>
          <a:lstStyle/>
          <a:p>
            <a:r>
              <a:rPr lang="en-US" sz="2800" dirty="0">
                <a:latin typeface="Times New Roman" panose="02020603050405020304" pitchFamily="18" charset="0"/>
                <a:cs typeface="Times New Roman" panose="02020603050405020304" pitchFamily="18" charset="0"/>
              </a:rPr>
              <a:t>CDL applicants can complete their written CDL permit testing at any DL Office without completing the first Theory of the TPR program. </a:t>
            </a:r>
          </a:p>
          <a:p>
            <a:r>
              <a:rPr lang="en-US" sz="2800" dirty="0">
                <a:latin typeface="Times New Roman" panose="02020603050405020304" pitchFamily="18" charset="0"/>
                <a:cs typeface="Times New Roman" panose="02020603050405020304" pitchFamily="18" charset="0"/>
              </a:rPr>
              <a:t>However, if an applicant wishes help in completing Theory 1 then he or she can find a TPR and received instructions to prepare them for their written exam prior to taking the knowledge test; </a:t>
            </a:r>
          </a:p>
          <a:p>
            <a:r>
              <a:rPr lang="en-US" sz="2800" dirty="0">
                <a:latin typeface="Times New Roman" panose="02020603050405020304" pitchFamily="18" charset="0"/>
                <a:cs typeface="Times New Roman" panose="02020603050405020304" pitchFamily="18" charset="0"/>
              </a:rPr>
              <a:t>TPR will include all entities (including public and private CDL training programs, fleet-operated CDL training programs, etc.) that register with FMCSA and self-certify they meet the requirements for providing CDL training. </a:t>
            </a:r>
          </a:p>
          <a:p>
            <a:endParaRPr lang="en-US" dirty="0"/>
          </a:p>
        </p:txBody>
      </p:sp>
      <p:pic>
        <p:nvPicPr>
          <p:cNvPr id="4" name="Picture 3">
            <a:extLst>
              <a:ext uri="{FF2B5EF4-FFF2-40B4-BE49-F238E27FC236}">
                <a16:creationId xmlns:a16="http://schemas.microsoft.com/office/drawing/2014/main" id="{AA4B096E-45DA-4118-A072-9ED954BCA0DC}"/>
              </a:ext>
            </a:extLst>
          </p:cNvPr>
          <p:cNvPicPr>
            <a:picLocks noChangeAspect="1"/>
          </p:cNvPicPr>
          <p:nvPr/>
        </p:nvPicPr>
        <p:blipFill>
          <a:blip r:embed="rId2"/>
          <a:stretch>
            <a:fillRect/>
          </a:stretch>
        </p:blipFill>
        <p:spPr>
          <a:xfrm>
            <a:off x="10496145" y="604007"/>
            <a:ext cx="1695855" cy="1390163"/>
          </a:xfrm>
          <a:prstGeom prst="rect">
            <a:avLst/>
          </a:prstGeom>
        </p:spPr>
      </p:pic>
    </p:spTree>
    <p:extLst>
      <p:ext uri="{BB962C8B-B14F-4D97-AF65-F5344CB8AC3E}">
        <p14:creationId xmlns:p14="http://schemas.microsoft.com/office/powerpoint/2010/main" val="1664864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3AE7A-BED6-4F0E-9620-4CC593EF61F2}"/>
              </a:ext>
            </a:extLst>
          </p:cNvPr>
          <p:cNvSpPr>
            <a:spLocks noGrp="1"/>
          </p:cNvSpPr>
          <p:nvPr>
            <p:ph type="title"/>
          </p:nvPr>
        </p:nvSpPr>
        <p:spPr/>
        <p:txBody>
          <a:bodyPr/>
          <a:lstStyle/>
          <a:p>
            <a:pPr algn="ctr"/>
            <a:r>
              <a:rPr lang="en-US" dirty="0"/>
              <a:t>When registering, training providers will submit:</a:t>
            </a:r>
          </a:p>
        </p:txBody>
      </p:sp>
      <p:sp>
        <p:nvSpPr>
          <p:cNvPr id="3" name="Content Placeholder 2">
            <a:extLst>
              <a:ext uri="{FF2B5EF4-FFF2-40B4-BE49-F238E27FC236}">
                <a16:creationId xmlns:a16="http://schemas.microsoft.com/office/drawing/2014/main" id="{6CD71FCE-5849-4502-8844-C6C3081381BF}"/>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Provider name and contact information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Facility name and contact information type of provider (for-hire/not-for-hire, in-house/not-in-house)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Type of training provided, average training hours, and average training cost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Third-party affiliations, certifications, or accreditations</a:t>
            </a:r>
          </a:p>
          <a:p>
            <a:endParaRPr lang="en-US" dirty="0"/>
          </a:p>
        </p:txBody>
      </p:sp>
      <p:pic>
        <p:nvPicPr>
          <p:cNvPr id="4" name="Picture 3">
            <a:extLst>
              <a:ext uri="{FF2B5EF4-FFF2-40B4-BE49-F238E27FC236}">
                <a16:creationId xmlns:a16="http://schemas.microsoft.com/office/drawing/2014/main" id="{2C735723-2AE2-4036-A9BD-33FB1D6215B1}"/>
              </a:ext>
            </a:extLst>
          </p:cNvPr>
          <p:cNvPicPr>
            <a:picLocks noChangeAspect="1"/>
          </p:cNvPicPr>
          <p:nvPr/>
        </p:nvPicPr>
        <p:blipFill>
          <a:blip r:embed="rId2"/>
          <a:stretch>
            <a:fillRect/>
          </a:stretch>
        </p:blipFill>
        <p:spPr>
          <a:xfrm>
            <a:off x="10573966" y="606763"/>
            <a:ext cx="1618034" cy="1367952"/>
          </a:xfrm>
          <a:prstGeom prst="rect">
            <a:avLst/>
          </a:prstGeom>
        </p:spPr>
      </p:pic>
    </p:spTree>
    <p:extLst>
      <p:ext uri="{BB962C8B-B14F-4D97-AF65-F5344CB8AC3E}">
        <p14:creationId xmlns:p14="http://schemas.microsoft.com/office/powerpoint/2010/main" val="280498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BEAA9-E6DE-472C-8FDF-3186453C176F}"/>
              </a:ext>
            </a:extLst>
          </p:cNvPr>
          <p:cNvSpPr>
            <a:spLocks noGrp="1"/>
          </p:cNvSpPr>
          <p:nvPr>
            <p:ph type="title"/>
          </p:nvPr>
        </p:nvSpPr>
        <p:spPr/>
        <p:txBody>
          <a:bodyPr/>
          <a:lstStyle/>
          <a:p>
            <a:pPr algn="ctr"/>
            <a:r>
              <a:rPr lang="en-US" dirty="0"/>
              <a:t>Implementation Timeline for TPR:</a:t>
            </a:r>
          </a:p>
        </p:txBody>
      </p:sp>
      <p:sp>
        <p:nvSpPr>
          <p:cNvPr id="3" name="Content Placeholder 2">
            <a:extLst>
              <a:ext uri="{FF2B5EF4-FFF2-40B4-BE49-F238E27FC236}">
                <a16:creationId xmlns:a16="http://schemas.microsoft.com/office/drawing/2014/main" id="{2DAC5090-BD15-494F-84EC-318ACBBDF3CA}"/>
              </a:ext>
            </a:extLst>
          </p:cNvPr>
          <p:cNvSpPr>
            <a:spLocks noGrp="1"/>
          </p:cNvSpPr>
          <p:nvPr>
            <p:ph idx="1"/>
          </p:nvPr>
        </p:nvSpPr>
        <p:spPr/>
        <p:txBody>
          <a:bodyPr/>
          <a:lstStyle/>
          <a:p>
            <a:r>
              <a:rPr lang="en-US" sz="2800" dirty="0">
                <a:latin typeface="Times New Roman" panose="02020603050405020304" pitchFamily="18" charset="0"/>
                <a:cs typeface="Times New Roman" panose="02020603050405020304" pitchFamily="18" charset="0"/>
              </a:rPr>
              <a:t>Summer 2021  Registration </a:t>
            </a:r>
            <a:r>
              <a:rPr lang="en-US" sz="2800" b="1" dirty="0">
                <a:latin typeface="Times New Roman" panose="02020603050405020304" pitchFamily="18" charset="0"/>
                <a:cs typeface="Times New Roman" panose="02020603050405020304" pitchFamily="18" charset="0"/>
              </a:rPr>
              <a:t>(COMPLETED)</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Fall 2021 Search Feature</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Shortly after search added, full function of the TPR,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2/7/2022 Required Reporting to FMCSA </a:t>
            </a:r>
          </a:p>
          <a:p>
            <a:endParaRPr lang="en-US" dirty="0"/>
          </a:p>
        </p:txBody>
      </p:sp>
      <p:pic>
        <p:nvPicPr>
          <p:cNvPr id="4" name="Picture 3">
            <a:extLst>
              <a:ext uri="{FF2B5EF4-FFF2-40B4-BE49-F238E27FC236}">
                <a16:creationId xmlns:a16="http://schemas.microsoft.com/office/drawing/2014/main" id="{06BC8A4E-016B-4989-AFFA-81B288FDFDF0}"/>
              </a:ext>
            </a:extLst>
          </p:cNvPr>
          <p:cNvPicPr>
            <a:picLocks noChangeAspect="1"/>
          </p:cNvPicPr>
          <p:nvPr/>
        </p:nvPicPr>
        <p:blipFill>
          <a:blip r:embed="rId2"/>
          <a:stretch>
            <a:fillRect/>
          </a:stretch>
        </p:blipFill>
        <p:spPr>
          <a:xfrm>
            <a:off x="10573966" y="578840"/>
            <a:ext cx="1618034" cy="1434518"/>
          </a:xfrm>
          <a:prstGeom prst="rect">
            <a:avLst/>
          </a:prstGeom>
        </p:spPr>
      </p:pic>
    </p:spTree>
    <p:extLst>
      <p:ext uri="{BB962C8B-B14F-4D97-AF65-F5344CB8AC3E}">
        <p14:creationId xmlns:p14="http://schemas.microsoft.com/office/powerpoint/2010/main" val="240400830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188</TotalTime>
  <Words>1803</Words>
  <Application>Microsoft Office PowerPoint</Application>
  <PresentationFormat>Widescreen</PresentationFormat>
  <Paragraphs>239</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Algerian</vt:lpstr>
      <vt:lpstr>Arial</vt:lpstr>
      <vt:lpstr>Symbol</vt:lpstr>
      <vt:lpstr>Times New Roman</vt:lpstr>
      <vt:lpstr>Trebuchet MS</vt:lpstr>
      <vt:lpstr>Wingdings</vt:lpstr>
      <vt:lpstr>Berlin</vt:lpstr>
      <vt:lpstr>Entry Level Driver Training Information  </vt:lpstr>
      <vt:lpstr>Entry Level Driver Training</vt:lpstr>
      <vt:lpstr>When do the entry-level driver training (ELDT) regulations take effect?</vt:lpstr>
      <vt:lpstr>Who can provide entry-level driver training?</vt:lpstr>
      <vt:lpstr>How can an entity become eligible to be listed on the Training Provider Registry (TPR)?</vt:lpstr>
      <vt:lpstr>Continued</vt:lpstr>
      <vt:lpstr>What are CDL Applicants Required to do? </vt:lpstr>
      <vt:lpstr>When registering, training providers will submit:</vt:lpstr>
      <vt:lpstr>Implementation Timeline for TPR:</vt:lpstr>
      <vt:lpstr>Driver certification information submitted to the Registry will include:</vt:lpstr>
      <vt:lpstr>Important Links for ELDT </vt:lpstr>
      <vt:lpstr>ELDT applies to:</vt:lpstr>
      <vt:lpstr>ELDT requirements:</vt:lpstr>
      <vt:lpstr>ELDT Curriculum </vt:lpstr>
      <vt:lpstr>Theory 1 Instruction defined:</vt:lpstr>
      <vt:lpstr>Areas of Theory 1 Instruction:</vt:lpstr>
      <vt:lpstr>Assessing proficiency (theory instruction)</vt:lpstr>
      <vt:lpstr>Theory instructor qualifications:</vt:lpstr>
      <vt:lpstr>Theory instructor qualifications (exception):</vt:lpstr>
      <vt:lpstr>Theory instructor qualifications (prohibition):</vt:lpstr>
      <vt:lpstr>Behind The Wheel (BTW) Training</vt:lpstr>
      <vt:lpstr>Behind-the-Wheel  “Range”</vt:lpstr>
      <vt:lpstr>Behind-the-Wheel   “Public Road”</vt:lpstr>
      <vt:lpstr>Behind-the-Wheel “Public Road” Continued</vt:lpstr>
      <vt:lpstr>Behind-the-Wheel “Public Road” Continued</vt:lpstr>
      <vt:lpstr>Training Requirements:</vt:lpstr>
      <vt:lpstr>Training Provider Qualifications:</vt:lpstr>
      <vt:lpstr>Beginning February 7th 2022</vt:lpstr>
      <vt:lpstr>Training Provider Requirements (continued)</vt:lpstr>
      <vt:lpstr>The Training Provider Registry</vt:lpstr>
      <vt:lpstr>How will Training Providers Register?</vt:lpstr>
      <vt:lpstr>How will Training Providers Submit  driver data?</vt:lpstr>
      <vt:lpstr>ELDT Point of contact Kansas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 Barry [KDOR]</dc:creator>
  <cp:lastModifiedBy>Keith Browning</cp:lastModifiedBy>
  <cp:revision>65</cp:revision>
  <dcterms:created xsi:type="dcterms:W3CDTF">2021-10-21T12:55:46Z</dcterms:created>
  <dcterms:modified xsi:type="dcterms:W3CDTF">2021-10-21T19:41:39Z</dcterms:modified>
</cp:coreProperties>
</file>